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Lst>
  <p:notesMasterIdLst>
    <p:notesMasterId r:id="rId34"/>
  </p:notesMasterIdLst>
  <p:sldIdLst>
    <p:sldId id="256" r:id="rId3"/>
    <p:sldId id="419" r:id="rId4"/>
    <p:sldId id="420" r:id="rId5"/>
    <p:sldId id="445" r:id="rId6"/>
    <p:sldId id="421" r:id="rId7"/>
    <p:sldId id="422" r:id="rId8"/>
    <p:sldId id="444" r:id="rId9"/>
    <p:sldId id="423" r:id="rId10"/>
    <p:sldId id="426" r:id="rId11"/>
    <p:sldId id="447" r:id="rId12"/>
    <p:sldId id="449" r:id="rId13"/>
    <p:sldId id="451" r:id="rId14"/>
    <p:sldId id="458" r:id="rId15"/>
    <p:sldId id="459" r:id="rId16"/>
    <p:sldId id="454" r:id="rId17"/>
    <p:sldId id="415" r:id="rId18"/>
    <p:sldId id="418" r:id="rId19"/>
    <p:sldId id="437" r:id="rId20"/>
    <p:sldId id="438" r:id="rId21"/>
    <p:sldId id="439" r:id="rId22"/>
    <p:sldId id="457" r:id="rId23"/>
    <p:sldId id="432" r:id="rId24"/>
    <p:sldId id="429" r:id="rId25"/>
    <p:sldId id="442" r:id="rId26"/>
    <p:sldId id="455" r:id="rId27"/>
    <p:sldId id="350" r:id="rId28"/>
    <p:sldId id="443" r:id="rId29"/>
    <p:sldId id="456" r:id="rId30"/>
    <p:sldId id="427" r:id="rId31"/>
    <p:sldId id="430" r:id="rId32"/>
    <p:sldId id="431" r:id="rId33"/>
  </p:sldIdLst>
  <p:sldSz cx="9144000" cy="6858000" type="screen4x3"/>
  <p:notesSz cx="6858000" cy="91440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532B08-D05B-40E2-8E83-21BC7A58963E}">
          <p14:sldIdLst>
            <p14:sldId id="256"/>
            <p14:sldId id="419"/>
            <p14:sldId id="420"/>
            <p14:sldId id="445"/>
            <p14:sldId id="421"/>
            <p14:sldId id="422"/>
            <p14:sldId id="444"/>
            <p14:sldId id="423"/>
            <p14:sldId id="426"/>
            <p14:sldId id="447"/>
            <p14:sldId id="449"/>
            <p14:sldId id="451"/>
            <p14:sldId id="458"/>
            <p14:sldId id="459"/>
            <p14:sldId id="454"/>
            <p14:sldId id="415"/>
            <p14:sldId id="418"/>
            <p14:sldId id="437"/>
            <p14:sldId id="438"/>
            <p14:sldId id="439"/>
            <p14:sldId id="457"/>
            <p14:sldId id="432"/>
            <p14:sldId id="429"/>
            <p14:sldId id="442"/>
            <p14:sldId id="455"/>
            <p14:sldId id="350"/>
            <p14:sldId id="443"/>
            <p14:sldId id="456"/>
            <p14:sldId id="427"/>
            <p14:sldId id="430"/>
            <p14:sldId id="43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di Taylor" initials="RT" lastIdx="5" clrIdx="0">
    <p:extLst/>
  </p:cmAuthor>
  <p:cmAuthor id="2" name="amanda.j.miller" initials="a" lastIdx="5" clrIdx="1"/>
  <p:cmAuthor id="3" name="Rod Simpson" initials="RS"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3DB"/>
    <a:srgbClr val="2F1E0C"/>
    <a:srgbClr val="FF4747"/>
    <a:srgbClr val="C1DEBC"/>
    <a:srgbClr val="CCCC00"/>
    <a:srgbClr val="C1F088"/>
    <a:srgbClr val="035642"/>
    <a:srgbClr val="E8E7E7"/>
    <a:srgbClr val="C2B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96482" autoAdjust="0"/>
  </p:normalViewPr>
  <p:slideViewPr>
    <p:cSldViewPr>
      <p:cViewPr>
        <p:scale>
          <a:sx n="110" d="100"/>
          <a:sy n="110" d="100"/>
        </p:scale>
        <p:origin x="-1776" y="-4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318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642713579721"/>
          <c:y val="0.0309657126192559"/>
          <c:w val="0.635296635217895"/>
          <c:h val="0.83686914135733"/>
        </c:manualLayout>
      </c:layout>
      <c:scatterChart>
        <c:scatterStyle val="smoothMarker"/>
        <c:varyColors val="0"/>
        <c:ser>
          <c:idx val="0"/>
          <c:order val="0"/>
          <c:tx>
            <c:strRef>
              <c:f>'Sheet1 (2)'!$B$1</c:f>
              <c:strCache>
                <c:ptCount val="1"/>
                <c:pt idx="0">
                  <c:v>Current Zone A</c:v>
                </c:pt>
              </c:strCache>
            </c:strRef>
          </c:tx>
          <c:spPr>
            <a:ln>
              <a:solidFill>
                <a:schemeClr val="tx1"/>
              </a:solidFill>
            </a:ln>
          </c:spPr>
          <c:marker>
            <c:symbol val="none"/>
          </c:marker>
          <c:xVal>
            <c:numRef>
              <c:f>'Sheet1 (2)'!$A$2:$A$30</c:f>
              <c:numCache>
                <c:formatCode>General</c:formatCode>
                <c:ptCount val="29"/>
                <c:pt idx="0">
                  <c:v>1994.0</c:v>
                </c:pt>
                <c:pt idx="1">
                  <c:v>1995.0</c:v>
                </c:pt>
                <c:pt idx="2">
                  <c:v>1996.0</c:v>
                </c:pt>
                <c:pt idx="3">
                  <c:v>1997.0</c:v>
                </c:pt>
                <c:pt idx="4">
                  <c:v>1998.0</c:v>
                </c:pt>
                <c:pt idx="5">
                  <c:v>1999.0</c:v>
                </c:pt>
                <c:pt idx="6">
                  <c:v>2000.0</c:v>
                </c:pt>
                <c:pt idx="7">
                  <c:v>2001.0</c:v>
                </c:pt>
                <c:pt idx="8">
                  <c:v>2002.0</c:v>
                </c:pt>
                <c:pt idx="9">
                  <c:v>2003.0</c:v>
                </c:pt>
                <c:pt idx="10">
                  <c:v>2004.0</c:v>
                </c:pt>
                <c:pt idx="11">
                  <c:v>2005.0</c:v>
                </c:pt>
                <c:pt idx="12">
                  <c:v>2006.0</c:v>
                </c:pt>
                <c:pt idx="13">
                  <c:v>2007.0</c:v>
                </c:pt>
                <c:pt idx="14">
                  <c:v>2008.0</c:v>
                </c:pt>
                <c:pt idx="15">
                  <c:v>2009.0</c:v>
                </c:pt>
                <c:pt idx="16">
                  <c:v>2010.0</c:v>
                </c:pt>
                <c:pt idx="17">
                  <c:v>2011.0</c:v>
                </c:pt>
                <c:pt idx="18">
                  <c:v>2012.0</c:v>
                </c:pt>
                <c:pt idx="19">
                  <c:v>2013.0</c:v>
                </c:pt>
                <c:pt idx="20">
                  <c:v>2014.0</c:v>
                </c:pt>
                <c:pt idx="21">
                  <c:v>2015.0</c:v>
                </c:pt>
                <c:pt idx="22">
                  <c:v>2016.0</c:v>
                </c:pt>
                <c:pt idx="23">
                  <c:v>2017.0</c:v>
                </c:pt>
                <c:pt idx="24">
                  <c:v>2018.0</c:v>
                </c:pt>
                <c:pt idx="25">
                  <c:v>2019.0</c:v>
                </c:pt>
                <c:pt idx="26">
                  <c:v>2020.0</c:v>
                </c:pt>
                <c:pt idx="27">
                  <c:v>2021.0</c:v>
                </c:pt>
                <c:pt idx="28">
                  <c:v>2022.0</c:v>
                </c:pt>
              </c:numCache>
            </c:numRef>
          </c:xVal>
          <c:yVal>
            <c:numRef>
              <c:f>'Sheet1 (2)'!$B$2:$B$30</c:f>
              <c:numCache>
                <c:formatCode>_("$"* #,##0.00_);_("$"* \(#,##0.00\);_("$"* "-"??_);_(@_)</c:formatCode>
                <c:ptCount val="29"/>
                <c:pt idx="0">
                  <c:v>2.79</c:v>
                </c:pt>
                <c:pt idx="1">
                  <c:v>2.79</c:v>
                </c:pt>
                <c:pt idx="2">
                  <c:v>2.79</c:v>
                </c:pt>
                <c:pt idx="3">
                  <c:v>2.79</c:v>
                </c:pt>
                <c:pt idx="4">
                  <c:v>2.79</c:v>
                </c:pt>
                <c:pt idx="5">
                  <c:v>2.79</c:v>
                </c:pt>
                <c:pt idx="6">
                  <c:v>2.79</c:v>
                </c:pt>
                <c:pt idx="7">
                  <c:v>2.79</c:v>
                </c:pt>
                <c:pt idx="8">
                  <c:v>2.79</c:v>
                </c:pt>
                <c:pt idx="9">
                  <c:v>2.79</c:v>
                </c:pt>
                <c:pt idx="10">
                  <c:v>2.79</c:v>
                </c:pt>
                <c:pt idx="11">
                  <c:v>2.79</c:v>
                </c:pt>
                <c:pt idx="12">
                  <c:v>2.79</c:v>
                </c:pt>
                <c:pt idx="13">
                  <c:v>2.79</c:v>
                </c:pt>
                <c:pt idx="14">
                  <c:v>2.79</c:v>
                </c:pt>
                <c:pt idx="15">
                  <c:v>2.79</c:v>
                </c:pt>
                <c:pt idx="16">
                  <c:v>2.79</c:v>
                </c:pt>
                <c:pt idx="17">
                  <c:v>2.79</c:v>
                </c:pt>
                <c:pt idx="18">
                  <c:v>2.79</c:v>
                </c:pt>
                <c:pt idx="19">
                  <c:v>2.79</c:v>
                </c:pt>
                <c:pt idx="20">
                  <c:v>2.79</c:v>
                </c:pt>
                <c:pt idx="21">
                  <c:v>2.79</c:v>
                </c:pt>
                <c:pt idx="22">
                  <c:v>2.79</c:v>
                </c:pt>
                <c:pt idx="23">
                  <c:v>2.79</c:v>
                </c:pt>
                <c:pt idx="24">
                  <c:v>2.79</c:v>
                </c:pt>
                <c:pt idx="25">
                  <c:v>2.79</c:v>
                </c:pt>
                <c:pt idx="26">
                  <c:v>2.79</c:v>
                </c:pt>
                <c:pt idx="27">
                  <c:v>2.79</c:v>
                </c:pt>
                <c:pt idx="28">
                  <c:v>2.79</c:v>
                </c:pt>
              </c:numCache>
            </c:numRef>
          </c:yVal>
          <c:smooth val="1"/>
        </c:ser>
        <c:ser>
          <c:idx val="1"/>
          <c:order val="1"/>
          <c:tx>
            <c:strRef>
              <c:f>'Sheet1 (2)'!$C$1</c:f>
              <c:strCache>
                <c:ptCount val="1"/>
                <c:pt idx="0">
                  <c:v>Current Zone B</c:v>
                </c:pt>
              </c:strCache>
            </c:strRef>
          </c:tx>
          <c:spPr>
            <a:ln>
              <a:solidFill>
                <a:schemeClr val="bg1">
                  <a:lumMod val="50000"/>
                </a:schemeClr>
              </a:solidFill>
            </a:ln>
          </c:spPr>
          <c:marker>
            <c:symbol val="none"/>
          </c:marker>
          <c:xVal>
            <c:numRef>
              <c:f>'Sheet1 (2)'!$A$2:$A$30</c:f>
              <c:numCache>
                <c:formatCode>General</c:formatCode>
                <c:ptCount val="29"/>
                <c:pt idx="0">
                  <c:v>1994.0</c:v>
                </c:pt>
                <c:pt idx="1">
                  <c:v>1995.0</c:v>
                </c:pt>
                <c:pt idx="2">
                  <c:v>1996.0</c:v>
                </c:pt>
                <c:pt idx="3">
                  <c:v>1997.0</c:v>
                </c:pt>
                <c:pt idx="4">
                  <c:v>1998.0</c:v>
                </c:pt>
                <c:pt idx="5">
                  <c:v>1999.0</c:v>
                </c:pt>
                <c:pt idx="6">
                  <c:v>2000.0</c:v>
                </c:pt>
                <c:pt idx="7">
                  <c:v>2001.0</c:v>
                </c:pt>
                <c:pt idx="8">
                  <c:v>2002.0</c:v>
                </c:pt>
                <c:pt idx="9">
                  <c:v>2003.0</c:v>
                </c:pt>
                <c:pt idx="10">
                  <c:v>2004.0</c:v>
                </c:pt>
                <c:pt idx="11">
                  <c:v>2005.0</c:v>
                </c:pt>
                <c:pt idx="12">
                  <c:v>2006.0</c:v>
                </c:pt>
                <c:pt idx="13">
                  <c:v>2007.0</c:v>
                </c:pt>
                <c:pt idx="14">
                  <c:v>2008.0</c:v>
                </c:pt>
                <c:pt idx="15">
                  <c:v>2009.0</c:v>
                </c:pt>
                <c:pt idx="16">
                  <c:v>2010.0</c:v>
                </c:pt>
                <c:pt idx="17">
                  <c:v>2011.0</c:v>
                </c:pt>
                <c:pt idx="18">
                  <c:v>2012.0</c:v>
                </c:pt>
                <c:pt idx="19">
                  <c:v>2013.0</c:v>
                </c:pt>
                <c:pt idx="20">
                  <c:v>2014.0</c:v>
                </c:pt>
                <c:pt idx="21">
                  <c:v>2015.0</c:v>
                </c:pt>
                <c:pt idx="22">
                  <c:v>2016.0</c:v>
                </c:pt>
                <c:pt idx="23">
                  <c:v>2017.0</c:v>
                </c:pt>
                <c:pt idx="24">
                  <c:v>2018.0</c:v>
                </c:pt>
                <c:pt idx="25">
                  <c:v>2019.0</c:v>
                </c:pt>
                <c:pt idx="26">
                  <c:v>2020.0</c:v>
                </c:pt>
                <c:pt idx="27">
                  <c:v>2021.0</c:v>
                </c:pt>
                <c:pt idx="28">
                  <c:v>2022.0</c:v>
                </c:pt>
              </c:numCache>
            </c:numRef>
          </c:xVal>
          <c:yVal>
            <c:numRef>
              <c:f>'Sheet1 (2)'!$C$2:$C$30</c:f>
              <c:numCache>
                <c:formatCode>_("$"* #,##0.00_);_("$"* \(#,##0.00\);_("$"* "-"??_);_(@_)</c:formatCode>
                <c:ptCount val="29"/>
                <c:pt idx="0">
                  <c:v>2.319999999999999</c:v>
                </c:pt>
                <c:pt idx="1">
                  <c:v>2.319999999999999</c:v>
                </c:pt>
                <c:pt idx="2">
                  <c:v>2.319999999999999</c:v>
                </c:pt>
                <c:pt idx="3">
                  <c:v>2.319999999999999</c:v>
                </c:pt>
                <c:pt idx="4">
                  <c:v>2.319999999999999</c:v>
                </c:pt>
                <c:pt idx="5">
                  <c:v>2.319999999999999</c:v>
                </c:pt>
                <c:pt idx="6">
                  <c:v>2.319999999999999</c:v>
                </c:pt>
                <c:pt idx="7">
                  <c:v>2.319999999999999</c:v>
                </c:pt>
                <c:pt idx="8">
                  <c:v>2.319999999999999</c:v>
                </c:pt>
                <c:pt idx="9">
                  <c:v>2.319999999999999</c:v>
                </c:pt>
                <c:pt idx="10">
                  <c:v>2.319999999999999</c:v>
                </c:pt>
                <c:pt idx="11">
                  <c:v>2.319999999999999</c:v>
                </c:pt>
                <c:pt idx="12">
                  <c:v>2.319999999999999</c:v>
                </c:pt>
                <c:pt idx="13">
                  <c:v>2.319999999999999</c:v>
                </c:pt>
                <c:pt idx="14">
                  <c:v>2.319999999999999</c:v>
                </c:pt>
                <c:pt idx="15">
                  <c:v>2.319999999999999</c:v>
                </c:pt>
                <c:pt idx="16">
                  <c:v>2.319999999999999</c:v>
                </c:pt>
                <c:pt idx="17">
                  <c:v>2.319999999999999</c:v>
                </c:pt>
                <c:pt idx="18">
                  <c:v>2.319999999999999</c:v>
                </c:pt>
                <c:pt idx="19">
                  <c:v>2.319999999999999</c:v>
                </c:pt>
                <c:pt idx="20">
                  <c:v>2.319999999999999</c:v>
                </c:pt>
                <c:pt idx="21">
                  <c:v>2.319999999999999</c:v>
                </c:pt>
                <c:pt idx="22">
                  <c:v>2.319999999999999</c:v>
                </c:pt>
                <c:pt idx="23">
                  <c:v>2.319999999999999</c:v>
                </c:pt>
                <c:pt idx="24">
                  <c:v>2.319999999999999</c:v>
                </c:pt>
                <c:pt idx="25">
                  <c:v>2.319999999999999</c:v>
                </c:pt>
                <c:pt idx="26">
                  <c:v>2.319999999999999</c:v>
                </c:pt>
                <c:pt idx="27">
                  <c:v>2.319999999999999</c:v>
                </c:pt>
                <c:pt idx="28">
                  <c:v>2.319999999999999</c:v>
                </c:pt>
              </c:numCache>
            </c:numRef>
          </c:yVal>
          <c:smooth val="1"/>
        </c:ser>
        <c:ser>
          <c:idx val="2"/>
          <c:order val="2"/>
          <c:tx>
            <c:strRef>
              <c:f>'Sheet1 (2)'!$D$1</c:f>
              <c:strCache>
                <c:ptCount val="1"/>
                <c:pt idx="0">
                  <c:v>Current Zone C</c:v>
                </c:pt>
              </c:strCache>
            </c:strRef>
          </c:tx>
          <c:spPr>
            <a:ln>
              <a:solidFill>
                <a:schemeClr val="bg1">
                  <a:lumMod val="75000"/>
                </a:schemeClr>
              </a:solidFill>
            </a:ln>
          </c:spPr>
          <c:marker>
            <c:symbol val="none"/>
          </c:marker>
          <c:xVal>
            <c:numRef>
              <c:f>'Sheet1 (2)'!$A$2:$A$30</c:f>
              <c:numCache>
                <c:formatCode>General</c:formatCode>
                <c:ptCount val="29"/>
                <c:pt idx="0">
                  <c:v>1994.0</c:v>
                </c:pt>
                <c:pt idx="1">
                  <c:v>1995.0</c:v>
                </c:pt>
                <c:pt idx="2">
                  <c:v>1996.0</c:v>
                </c:pt>
                <c:pt idx="3">
                  <c:v>1997.0</c:v>
                </c:pt>
                <c:pt idx="4">
                  <c:v>1998.0</c:v>
                </c:pt>
                <c:pt idx="5">
                  <c:v>1999.0</c:v>
                </c:pt>
                <c:pt idx="6">
                  <c:v>2000.0</c:v>
                </c:pt>
                <c:pt idx="7">
                  <c:v>2001.0</c:v>
                </c:pt>
                <c:pt idx="8">
                  <c:v>2002.0</c:v>
                </c:pt>
                <c:pt idx="9">
                  <c:v>2003.0</c:v>
                </c:pt>
                <c:pt idx="10">
                  <c:v>2004.0</c:v>
                </c:pt>
                <c:pt idx="11">
                  <c:v>2005.0</c:v>
                </c:pt>
                <c:pt idx="12">
                  <c:v>2006.0</c:v>
                </c:pt>
                <c:pt idx="13">
                  <c:v>2007.0</c:v>
                </c:pt>
                <c:pt idx="14">
                  <c:v>2008.0</c:v>
                </c:pt>
                <c:pt idx="15">
                  <c:v>2009.0</c:v>
                </c:pt>
                <c:pt idx="16">
                  <c:v>2010.0</c:v>
                </c:pt>
                <c:pt idx="17">
                  <c:v>2011.0</c:v>
                </c:pt>
                <c:pt idx="18">
                  <c:v>2012.0</c:v>
                </c:pt>
                <c:pt idx="19">
                  <c:v>2013.0</c:v>
                </c:pt>
                <c:pt idx="20">
                  <c:v>2014.0</c:v>
                </c:pt>
                <c:pt idx="21">
                  <c:v>2015.0</c:v>
                </c:pt>
                <c:pt idx="22">
                  <c:v>2016.0</c:v>
                </c:pt>
                <c:pt idx="23">
                  <c:v>2017.0</c:v>
                </c:pt>
                <c:pt idx="24">
                  <c:v>2018.0</c:v>
                </c:pt>
                <c:pt idx="25">
                  <c:v>2019.0</c:v>
                </c:pt>
                <c:pt idx="26">
                  <c:v>2020.0</c:v>
                </c:pt>
                <c:pt idx="27">
                  <c:v>2021.0</c:v>
                </c:pt>
                <c:pt idx="28">
                  <c:v>2022.0</c:v>
                </c:pt>
              </c:numCache>
            </c:numRef>
          </c:xVal>
          <c:yVal>
            <c:numRef>
              <c:f>'Sheet1 (2)'!$D$2:$D$30</c:f>
              <c:numCache>
                <c:formatCode>_("$"* #,##0.00_);_("$"* \(#,##0.00\);_("$"* "-"??_);_(@_)</c:formatCode>
                <c:ptCount val="29"/>
                <c:pt idx="0">
                  <c:v>1.39</c:v>
                </c:pt>
                <c:pt idx="1">
                  <c:v>1.39</c:v>
                </c:pt>
                <c:pt idx="2">
                  <c:v>1.39</c:v>
                </c:pt>
                <c:pt idx="3">
                  <c:v>1.39</c:v>
                </c:pt>
                <c:pt idx="4">
                  <c:v>1.39</c:v>
                </c:pt>
                <c:pt idx="5">
                  <c:v>1.39</c:v>
                </c:pt>
                <c:pt idx="6">
                  <c:v>1.39</c:v>
                </c:pt>
                <c:pt idx="7">
                  <c:v>1.39</c:v>
                </c:pt>
                <c:pt idx="8">
                  <c:v>1.39</c:v>
                </c:pt>
                <c:pt idx="9">
                  <c:v>1.39</c:v>
                </c:pt>
                <c:pt idx="10">
                  <c:v>1.39</c:v>
                </c:pt>
                <c:pt idx="11">
                  <c:v>1.39</c:v>
                </c:pt>
                <c:pt idx="12">
                  <c:v>1.39</c:v>
                </c:pt>
                <c:pt idx="13">
                  <c:v>1.39</c:v>
                </c:pt>
                <c:pt idx="14">
                  <c:v>1.39</c:v>
                </c:pt>
                <c:pt idx="15">
                  <c:v>1.39</c:v>
                </c:pt>
                <c:pt idx="16">
                  <c:v>1.39</c:v>
                </c:pt>
                <c:pt idx="17">
                  <c:v>1.39</c:v>
                </c:pt>
                <c:pt idx="18">
                  <c:v>1.39</c:v>
                </c:pt>
                <c:pt idx="19">
                  <c:v>1.39</c:v>
                </c:pt>
                <c:pt idx="20">
                  <c:v>1.39</c:v>
                </c:pt>
                <c:pt idx="21">
                  <c:v>1.39</c:v>
                </c:pt>
                <c:pt idx="22">
                  <c:v>1.39</c:v>
                </c:pt>
                <c:pt idx="23">
                  <c:v>1.39</c:v>
                </c:pt>
                <c:pt idx="24">
                  <c:v>1.39</c:v>
                </c:pt>
                <c:pt idx="25">
                  <c:v>1.39</c:v>
                </c:pt>
                <c:pt idx="26">
                  <c:v>1.39</c:v>
                </c:pt>
                <c:pt idx="27">
                  <c:v>1.39</c:v>
                </c:pt>
                <c:pt idx="28">
                  <c:v>1.39</c:v>
                </c:pt>
              </c:numCache>
            </c:numRef>
          </c:yVal>
          <c:smooth val="1"/>
        </c:ser>
        <c:ser>
          <c:idx val="3"/>
          <c:order val="3"/>
          <c:tx>
            <c:strRef>
              <c:f>'Sheet1 (2)'!$E$1</c:f>
              <c:strCache>
                <c:ptCount val="1"/>
                <c:pt idx="0">
                  <c:v>Zone 1 Phase-In</c:v>
                </c:pt>
              </c:strCache>
            </c:strRef>
          </c:tx>
          <c:spPr>
            <a:ln>
              <a:solidFill>
                <a:schemeClr val="accent3"/>
              </a:solidFill>
            </a:ln>
          </c:spPr>
          <c:marker>
            <c:symbol val="none"/>
          </c:marker>
          <c:xVal>
            <c:numRef>
              <c:f>'Sheet1 (2)'!$A$2:$A$30</c:f>
              <c:numCache>
                <c:formatCode>General</c:formatCode>
                <c:ptCount val="29"/>
                <c:pt idx="0">
                  <c:v>1994.0</c:v>
                </c:pt>
                <c:pt idx="1">
                  <c:v>1995.0</c:v>
                </c:pt>
                <c:pt idx="2">
                  <c:v>1996.0</c:v>
                </c:pt>
                <c:pt idx="3">
                  <c:v>1997.0</c:v>
                </c:pt>
                <c:pt idx="4">
                  <c:v>1998.0</c:v>
                </c:pt>
                <c:pt idx="5">
                  <c:v>1999.0</c:v>
                </c:pt>
                <c:pt idx="6">
                  <c:v>2000.0</c:v>
                </c:pt>
                <c:pt idx="7">
                  <c:v>2001.0</c:v>
                </c:pt>
                <c:pt idx="8">
                  <c:v>2002.0</c:v>
                </c:pt>
                <c:pt idx="9">
                  <c:v>2003.0</c:v>
                </c:pt>
                <c:pt idx="10">
                  <c:v>2004.0</c:v>
                </c:pt>
                <c:pt idx="11">
                  <c:v>2005.0</c:v>
                </c:pt>
                <c:pt idx="12">
                  <c:v>2006.0</c:v>
                </c:pt>
                <c:pt idx="13">
                  <c:v>2007.0</c:v>
                </c:pt>
                <c:pt idx="14">
                  <c:v>2008.0</c:v>
                </c:pt>
                <c:pt idx="15">
                  <c:v>2009.0</c:v>
                </c:pt>
                <c:pt idx="16">
                  <c:v>2010.0</c:v>
                </c:pt>
                <c:pt idx="17">
                  <c:v>2011.0</c:v>
                </c:pt>
                <c:pt idx="18">
                  <c:v>2012.0</c:v>
                </c:pt>
                <c:pt idx="19">
                  <c:v>2013.0</c:v>
                </c:pt>
                <c:pt idx="20">
                  <c:v>2014.0</c:v>
                </c:pt>
                <c:pt idx="21">
                  <c:v>2015.0</c:v>
                </c:pt>
                <c:pt idx="22">
                  <c:v>2016.0</c:v>
                </c:pt>
                <c:pt idx="23">
                  <c:v>2017.0</c:v>
                </c:pt>
                <c:pt idx="24">
                  <c:v>2018.0</c:v>
                </c:pt>
                <c:pt idx="25">
                  <c:v>2019.0</c:v>
                </c:pt>
                <c:pt idx="26">
                  <c:v>2020.0</c:v>
                </c:pt>
                <c:pt idx="27">
                  <c:v>2021.0</c:v>
                </c:pt>
                <c:pt idx="28">
                  <c:v>2022.0</c:v>
                </c:pt>
              </c:numCache>
            </c:numRef>
          </c:xVal>
          <c:yVal>
            <c:numRef>
              <c:f>'Sheet1 (2)'!$E$2:$E$30</c:f>
              <c:numCache>
                <c:formatCode>General</c:formatCode>
                <c:ptCount val="29"/>
                <c:pt idx="22" formatCode="_(&quot;$&quot;* #,##0.00_);_(&quot;$&quot;* \(#,##0.00\);_(&quot;$&quot;* &quot;-&quot;??_);_(@_)">
                  <c:v>3.93</c:v>
                </c:pt>
                <c:pt idx="23" formatCode="_(&quot;$&quot;* #,##0.00_);_(&quot;$&quot;* \(#,##0.00\);_(&quot;$&quot;* &quot;-&quot;??_);_(@_)">
                  <c:v>4.659999999999999</c:v>
                </c:pt>
                <c:pt idx="24" formatCode="_(&quot;$&quot;* #,##0.00_);_(&quot;$&quot;* \(#,##0.00\);_(&quot;$&quot;* &quot;-&quot;??_);_(@_)">
                  <c:v>4.5</c:v>
                </c:pt>
                <c:pt idx="25" formatCode="_(&quot;$&quot;* #,##0.00_);_(&quot;$&quot;* \(#,##0.00\);_(&quot;$&quot;* &quot;-&quot;??_);_(@_)">
                  <c:v>4.359999999999999</c:v>
                </c:pt>
                <c:pt idx="26" formatCode="_(&quot;$&quot;* #,##0.00_);_(&quot;$&quot;* \(#,##0.00\);_(&quot;$&quot;* &quot;-&quot;??_);_(@_)">
                  <c:v>3.34</c:v>
                </c:pt>
                <c:pt idx="27" formatCode="_(&quot;$&quot;* #,##0.00_);_(&quot;$&quot;* \(#,##0.00\);_(&quot;$&quot;* &quot;-&quot;??_);_(@_)">
                  <c:v>2.33</c:v>
                </c:pt>
                <c:pt idx="28" formatCode="_(&quot;$&quot;* #,##0.00_);_(&quot;$&quot;* \(#,##0.00\);_(&quot;$&quot;* &quot;-&quot;??_);_(@_)">
                  <c:v>2.3</c:v>
                </c:pt>
              </c:numCache>
            </c:numRef>
          </c:yVal>
          <c:smooth val="1"/>
        </c:ser>
        <c:ser>
          <c:idx val="4"/>
          <c:order val="4"/>
          <c:tx>
            <c:strRef>
              <c:f>'Sheet1 (2)'!$F$1</c:f>
              <c:strCache>
                <c:ptCount val="1"/>
                <c:pt idx="0">
                  <c:v>Zone 2 Phase-In</c:v>
                </c:pt>
              </c:strCache>
            </c:strRef>
          </c:tx>
          <c:spPr>
            <a:ln>
              <a:solidFill>
                <a:schemeClr val="accent3">
                  <a:lumMod val="75000"/>
                  <a:lumOff val="25000"/>
                </a:schemeClr>
              </a:solidFill>
            </a:ln>
          </c:spPr>
          <c:marker>
            <c:symbol val="none"/>
          </c:marker>
          <c:xVal>
            <c:numRef>
              <c:f>'Sheet1 (2)'!$A$2:$A$30</c:f>
              <c:numCache>
                <c:formatCode>General</c:formatCode>
                <c:ptCount val="29"/>
                <c:pt idx="0">
                  <c:v>1994.0</c:v>
                </c:pt>
                <c:pt idx="1">
                  <c:v>1995.0</c:v>
                </c:pt>
                <c:pt idx="2">
                  <c:v>1996.0</c:v>
                </c:pt>
                <c:pt idx="3">
                  <c:v>1997.0</c:v>
                </c:pt>
                <c:pt idx="4">
                  <c:v>1998.0</c:v>
                </c:pt>
                <c:pt idx="5">
                  <c:v>1999.0</c:v>
                </c:pt>
                <c:pt idx="6">
                  <c:v>2000.0</c:v>
                </c:pt>
                <c:pt idx="7">
                  <c:v>2001.0</c:v>
                </c:pt>
                <c:pt idx="8">
                  <c:v>2002.0</c:v>
                </c:pt>
                <c:pt idx="9">
                  <c:v>2003.0</c:v>
                </c:pt>
                <c:pt idx="10">
                  <c:v>2004.0</c:v>
                </c:pt>
                <c:pt idx="11">
                  <c:v>2005.0</c:v>
                </c:pt>
                <c:pt idx="12">
                  <c:v>2006.0</c:v>
                </c:pt>
                <c:pt idx="13">
                  <c:v>2007.0</c:v>
                </c:pt>
                <c:pt idx="14">
                  <c:v>2008.0</c:v>
                </c:pt>
                <c:pt idx="15">
                  <c:v>2009.0</c:v>
                </c:pt>
                <c:pt idx="16">
                  <c:v>2010.0</c:v>
                </c:pt>
                <c:pt idx="17">
                  <c:v>2011.0</c:v>
                </c:pt>
                <c:pt idx="18">
                  <c:v>2012.0</c:v>
                </c:pt>
                <c:pt idx="19">
                  <c:v>2013.0</c:v>
                </c:pt>
                <c:pt idx="20">
                  <c:v>2014.0</c:v>
                </c:pt>
                <c:pt idx="21">
                  <c:v>2015.0</c:v>
                </c:pt>
                <c:pt idx="22">
                  <c:v>2016.0</c:v>
                </c:pt>
                <c:pt idx="23">
                  <c:v>2017.0</c:v>
                </c:pt>
                <c:pt idx="24">
                  <c:v>2018.0</c:v>
                </c:pt>
                <c:pt idx="25">
                  <c:v>2019.0</c:v>
                </c:pt>
                <c:pt idx="26">
                  <c:v>2020.0</c:v>
                </c:pt>
                <c:pt idx="27">
                  <c:v>2021.0</c:v>
                </c:pt>
                <c:pt idx="28">
                  <c:v>2022.0</c:v>
                </c:pt>
              </c:numCache>
            </c:numRef>
          </c:xVal>
          <c:yVal>
            <c:numRef>
              <c:f>'Sheet1 (2)'!$F$2:$F$30</c:f>
              <c:numCache>
                <c:formatCode>General</c:formatCode>
                <c:ptCount val="29"/>
                <c:pt idx="22" formatCode="_(&quot;$&quot;* #,##0.00_);_(&quot;$&quot;* \(#,##0.00\);_(&quot;$&quot;* &quot;-&quot;??_);_(@_)">
                  <c:v>2.97</c:v>
                </c:pt>
                <c:pt idx="23" formatCode="_(&quot;$&quot;* #,##0.00_);_(&quot;$&quot;* \(#,##0.00\);_(&quot;$&quot;* &quot;-&quot;??_);_(@_)">
                  <c:v>3.74</c:v>
                </c:pt>
                <c:pt idx="24" formatCode="_(&quot;$&quot;* #,##0.00_);_(&quot;$&quot;* \(#,##0.00\);_(&quot;$&quot;* &quot;-&quot;??_);_(@_)">
                  <c:v>3.59</c:v>
                </c:pt>
                <c:pt idx="25" formatCode="_(&quot;$&quot;* #,##0.00_);_(&quot;$&quot;* \(#,##0.00\);_(&quot;$&quot;* &quot;-&quot;??_);_(@_)">
                  <c:v>3.51</c:v>
                </c:pt>
                <c:pt idx="26" formatCode="_(&quot;$&quot;* #,##0.00_);_(&quot;$&quot;* \(#,##0.00\);_(&quot;$&quot;* &quot;-&quot;??_);_(@_)">
                  <c:v>2.44</c:v>
                </c:pt>
                <c:pt idx="27" formatCode="_(&quot;$&quot;* #,##0.00_);_(&quot;$&quot;* \(#,##0.00\);_(&quot;$&quot;* &quot;-&quot;??_);_(@_)">
                  <c:v>1.43</c:v>
                </c:pt>
                <c:pt idx="28" formatCode="_(&quot;$&quot;* #,##0.00_);_(&quot;$&quot;* \(#,##0.00\);_(&quot;$&quot;* &quot;-&quot;??_);_(@_)">
                  <c:v>1.3</c:v>
                </c:pt>
              </c:numCache>
            </c:numRef>
          </c:yVal>
          <c:smooth val="1"/>
        </c:ser>
        <c:ser>
          <c:idx val="5"/>
          <c:order val="5"/>
          <c:tx>
            <c:strRef>
              <c:f>'Sheet1 (2)'!$G$1</c:f>
              <c:strCache>
                <c:ptCount val="1"/>
                <c:pt idx="0">
                  <c:v>Zone 1 Full </c:v>
                </c:pt>
              </c:strCache>
            </c:strRef>
          </c:tx>
          <c:spPr>
            <a:ln>
              <a:solidFill>
                <a:schemeClr val="accent1"/>
              </a:solidFill>
              <a:prstDash val="sysDot"/>
            </a:ln>
          </c:spPr>
          <c:marker>
            <c:symbol val="none"/>
          </c:marker>
          <c:xVal>
            <c:numRef>
              <c:f>'Sheet1 (2)'!$A$2:$A$30</c:f>
              <c:numCache>
                <c:formatCode>General</c:formatCode>
                <c:ptCount val="29"/>
                <c:pt idx="0">
                  <c:v>1994.0</c:v>
                </c:pt>
                <c:pt idx="1">
                  <c:v>1995.0</c:v>
                </c:pt>
                <c:pt idx="2">
                  <c:v>1996.0</c:v>
                </c:pt>
                <c:pt idx="3">
                  <c:v>1997.0</c:v>
                </c:pt>
                <c:pt idx="4">
                  <c:v>1998.0</c:v>
                </c:pt>
                <c:pt idx="5">
                  <c:v>1999.0</c:v>
                </c:pt>
                <c:pt idx="6">
                  <c:v>2000.0</c:v>
                </c:pt>
                <c:pt idx="7">
                  <c:v>2001.0</c:v>
                </c:pt>
                <c:pt idx="8">
                  <c:v>2002.0</c:v>
                </c:pt>
                <c:pt idx="9">
                  <c:v>2003.0</c:v>
                </c:pt>
                <c:pt idx="10">
                  <c:v>2004.0</c:v>
                </c:pt>
                <c:pt idx="11">
                  <c:v>2005.0</c:v>
                </c:pt>
                <c:pt idx="12">
                  <c:v>2006.0</c:v>
                </c:pt>
                <c:pt idx="13">
                  <c:v>2007.0</c:v>
                </c:pt>
                <c:pt idx="14">
                  <c:v>2008.0</c:v>
                </c:pt>
                <c:pt idx="15">
                  <c:v>2009.0</c:v>
                </c:pt>
                <c:pt idx="16">
                  <c:v>2010.0</c:v>
                </c:pt>
                <c:pt idx="17">
                  <c:v>2011.0</c:v>
                </c:pt>
                <c:pt idx="18">
                  <c:v>2012.0</c:v>
                </c:pt>
                <c:pt idx="19">
                  <c:v>2013.0</c:v>
                </c:pt>
                <c:pt idx="20">
                  <c:v>2014.0</c:v>
                </c:pt>
                <c:pt idx="21">
                  <c:v>2015.0</c:v>
                </c:pt>
                <c:pt idx="22">
                  <c:v>2016.0</c:v>
                </c:pt>
                <c:pt idx="23">
                  <c:v>2017.0</c:v>
                </c:pt>
                <c:pt idx="24">
                  <c:v>2018.0</c:v>
                </c:pt>
                <c:pt idx="25">
                  <c:v>2019.0</c:v>
                </c:pt>
                <c:pt idx="26">
                  <c:v>2020.0</c:v>
                </c:pt>
                <c:pt idx="27">
                  <c:v>2021.0</c:v>
                </c:pt>
                <c:pt idx="28">
                  <c:v>2022.0</c:v>
                </c:pt>
              </c:numCache>
            </c:numRef>
          </c:xVal>
          <c:yVal>
            <c:numRef>
              <c:f>'Sheet1 (2)'!$G$2:$G$30</c:f>
              <c:numCache>
                <c:formatCode>_("$"* #,##0.00_);_("$"* \(#,##0.00\);_("$"* "-"??_);_(@_)</c:formatCode>
                <c:ptCount val="29"/>
                <c:pt idx="0">
                  <c:v>3.540888058470281</c:v>
                </c:pt>
                <c:pt idx="1">
                  <c:v>3.838528292533056</c:v>
                </c:pt>
                <c:pt idx="2">
                  <c:v>2.724860631036797</c:v>
                </c:pt>
                <c:pt idx="3">
                  <c:v>2.3</c:v>
                </c:pt>
                <c:pt idx="4">
                  <c:v>2.735193900681877</c:v>
                </c:pt>
                <c:pt idx="5">
                  <c:v>2.948164757538974</c:v>
                </c:pt>
                <c:pt idx="6">
                  <c:v>3.011602470554055</c:v>
                </c:pt>
                <c:pt idx="7">
                  <c:v>3.679146529650435</c:v>
                </c:pt>
                <c:pt idx="8">
                  <c:v>4.739678568348581</c:v>
                </c:pt>
                <c:pt idx="9">
                  <c:v>4.105116935661541</c:v>
                </c:pt>
                <c:pt idx="10">
                  <c:v>2.561835164991041</c:v>
                </c:pt>
                <c:pt idx="11">
                  <c:v>2.3</c:v>
                </c:pt>
                <c:pt idx="12">
                  <c:v>2.3</c:v>
                </c:pt>
                <c:pt idx="13">
                  <c:v>2.694999047421556</c:v>
                </c:pt>
                <c:pt idx="14">
                  <c:v>2.3</c:v>
                </c:pt>
                <c:pt idx="15">
                  <c:v>2.3</c:v>
                </c:pt>
                <c:pt idx="16">
                  <c:v>2.3</c:v>
                </c:pt>
                <c:pt idx="17">
                  <c:v>2.3</c:v>
                </c:pt>
                <c:pt idx="18">
                  <c:v>2.3</c:v>
                </c:pt>
                <c:pt idx="19">
                  <c:v>2.475146745959836</c:v>
                </c:pt>
                <c:pt idx="20">
                  <c:v>3.248774612186744</c:v>
                </c:pt>
                <c:pt idx="21">
                  <c:v>6.819999999999999</c:v>
                </c:pt>
                <c:pt idx="22">
                  <c:v>10.43</c:v>
                </c:pt>
                <c:pt idx="23">
                  <c:v>8.19</c:v>
                </c:pt>
                <c:pt idx="24">
                  <c:v>5.96</c:v>
                </c:pt>
                <c:pt idx="25">
                  <c:v>4.359999999999999</c:v>
                </c:pt>
                <c:pt idx="26">
                  <c:v>3.34</c:v>
                </c:pt>
                <c:pt idx="27">
                  <c:v>2.33</c:v>
                </c:pt>
                <c:pt idx="28">
                  <c:v>2.3</c:v>
                </c:pt>
              </c:numCache>
            </c:numRef>
          </c:yVal>
          <c:smooth val="1"/>
        </c:ser>
        <c:ser>
          <c:idx val="6"/>
          <c:order val="6"/>
          <c:tx>
            <c:strRef>
              <c:f>'Sheet1 (2)'!$H$1</c:f>
              <c:strCache>
                <c:ptCount val="1"/>
                <c:pt idx="0">
                  <c:v>Zone 2 Full</c:v>
                </c:pt>
              </c:strCache>
            </c:strRef>
          </c:tx>
          <c:spPr>
            <a:ln>
              <a:solidFill>
                <a:schemeClr val="accent1">
                  <a:lumMod val="75000"/>
                  <a:lumOff val="25000"/>
                </a:schemeClr>
              </a:solidFill>
              <a:prstDash val="sysDot"/>
            </a:ln>
          </c:spPr>
          <c:marker>
            <c:symbol val="none"/>
          </c:marker>
          <c:xVal>
            <c:numRef>
              <c:f>'Sheet1 (2)'!$A$2:$A$30</c:f>
              <c:numCache>
                <c:formatCode>General</c:formatCode>
                <c:ptCount val="29"/>
                <c:pt idx="0">
                  <c:v>1994.0</c:v>
                </c:pt>
                <c:pt idx="1">
                  <c:v>1995.0</c:v>
                </c:pt>
                <c:pt idx="2">
                  <c:v>1996.0</c:v>
                </c:pt>
                <c:pt idx="3">
                  <c:v>1997.0</c:v>
                </c:pt>
                <c:pt idx="4">
                  <c:v>1998.0</c:v>
                </c:pt>
                <c:pt idx="5">
                  <c:v>1999.0</c:v>
                </c:pt>
                <c:pt idx="6">
                  <c:v>2000.0</c:v>
                </c:pt>
                <c:pt idx="7">
                  <c:v>2001.0</c:v>
                </c:pt>
                <c:pt idx="8">
                  <c:v>2002.0</c:v>
                </c:pt>
                <c:pt idx="9">
                  <c:v>2003.0</c:v>
                </c:pt>
                <c:pt idx="10">
                  <c:v>2004.0</c:v>
                </c:pt>
                <c:pt idx="11">
                  <c:v>2005.0</c:v>
                </c:pt>
                <c:pt idx="12">
                  <c:v>2006.0</c:v>
                </c:pt>
                <c:pt idx="13">
                  <c:v>2007.0</c:v>
                </c:pt>
                <c:pt idx="14">
                  <c:v>2008.0</c:v>
                </c:pt>
                <c:pt idx="15">
                  <c:v>2009.0</c:v>
                </c:pt>
                <c:pt idx="16">
                  <c:v>2010.0</c:v>
                </c:pt>
                <c:pt idx="17">
                  <c:v>2011.0</c:v>
                </c:pt>
                <c:pt idx="18">
                  <c:v>2012.0</c:v>
                </c:pt>
                <c:pt idx="19">
                  <c:v>2013.0</c:v>
                </c:pt>
                <c:pt idx="20">
                  <c:v>2014.0</c:v>
                </c:pt>
                <c:pt idx="21">
                  <c:v>2015.0</c:v>
                </c:pt>
                <c:pt idx="22">
                  <c:v>2016.0</c:v>
                </c:pt>
                <c:pt idx="23">
                  <c:v>2017.0</c:v>
                </c:pt>
                <c:pt idx="24">
                  <c:v>2018.0</c:v>
                </c:pt>
                <c:pt idx="25">
                  <c:v>2019.0</c:v>
                </c:pt>
                <c:pt idx="26">
                  <c:v>2020.0</c:v>
                </c:pt>
                <c:pt idx="27">
                  <c:v>2021.0</c:v>
                </c:pt>
                <c:pt idx="28">
                  <c:v>2022.0</c:v>
                </c:pt>
              </c:numCache>
            </c:numRef>
          </c:xVal>
          <c:yVal>
            <c:numRef>
              <c:f>'Sheet1 (2)'!$H$2:$H$30</c:f>
              <c:numCache>
                <c:formatCode>_("$"* #,##0.00_);_("$"* \(#,##0.00\);_("$"* "-"??_);_(@_)</c:formatCode>
                <c:ptCount val="29"/>
                <c:pt idx="0">
                  <c:v>2.691566247660823</c:v>
                </c:pt>
                <c:pt idx="1">
                  <c:v>2.988652424156814</c:v>
                </c:pt>
                <c:pt idx="2">
                  <c:v>1.824860631036798</c:v>
                </c:pt>
                <c:pt idx="3">
                  <c:v>1.3</c:v>
                </c:pt>
                <c:pt idx="4">
                  <c:v>1.835193900681877</c:v>
                </c:pt>
                <c:pt idx="5">
                  <c:v>2.048164757538974</c:v>
                </c:pt>
                <c:pt idx="6">
                  <c:v>2.111602470554054</c:v>
                </c:pt>
                <c:pt idx="7">
                  <c:v>2.803226432601402</c:v>
                </c:pt>
                <c:pt idx="8">
                  <c:v>3.888746378611903</c:v>
                </c:pt>
                <c:pt idx="9">
                  <c:v>3.254259492324326</c:v>
                </c:pt>
                <c:pt idx="10">
                  <c:v>1.661835164991041</c:v>
                </c:pt>
                <c:pt idx="11">
                  <c:v>1.3</c:v>
                </c:pt>
                <c:pt idx="12">
                  <c:v>1.3</c:v>
                </c:pt>
                <c:pt idx="13">
                  <c:v>1.794999047421557</c:v>
                </c:pt>
                <c:pt idx="14">
                  <c:v>1.3</c:v>
                </c:pt>
                <c:pt idx="15">
                  <c:v>1.3</c:v>
                </c:pt>
                <c:pt idx="16">
                  <c:v>1.3</c:v>
                </c:pt>
                <c:pt idx="17">
                  <c:v>1.3</c:v>
                </c:pt>
                <c:pt idx="18">
                  <c:v>1.3</c:v>
                </c:pt>
                <c:pt idx="19">
                  <c:v>1.575146745959836</c:v>
                </c:pt>
                <c:pt idx="20">
                  <c:v>2.348774612186745</c:v>
                </c:pt>
                <c:pt idx="21">
                  <c:v>5.98</c:v>
                </c:pt>
                <c:pt idx="22">
                  <c:v>9.629999999999998</c:v>
                </c:pt>
                <c:pt idx="23">
                  <c:v>7.39</c:v>
                </c:pt>
                <c:pt idx="24">
                  <c:v>5.109999999999999</c:v>
                </c:pt>
                <c:pt idx="25">
                  <c:v>3.51</c:v>
                </c:pt>
                <c:pt idx="26">
                  <c:v>2.44</c:v>
                </c:pt>
                <c:pt idx="27">
                  <c:v>1.43</c:v>
                </c:pt>
                <c:pt idx="28">
                  <c:v>1.3</c:v>
                </c:pt>
              </c:numCache>
            </c:numRef>
          </c:yVal>
          <c:smooth val="1"/>
        </c:ser>
        <c:dLbls>
          <c:showLegendKey val="0"/>
          <c:showVal val="0"/>
          <c:showCatName val="0"/>
          <c:showSerName val="0"/>
          <c:showPercent val="0"/>
          <c:showBubbleSize val="0"/>
        </c:dLbls>
        <c:axId val="539867672"/>
        <c:axId val="540699624"/>
      </c:scatterChart>
      <c:valAx>
        <c:axId val="539867672"/>
        <c:scaling>
          <c:orientation val="minMax"/>
          <c:min val="1994.0"/>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540699624"/>
        <c:crosses val="autoZero"/>
        <c:crossBetween val="midCat"/>
      </c:valAx>
      <c:valAx>
        <c:axId val="540699624"/>
        <c:scaling>
          <c:orientation val="minMax"/>
          <c:max val="11.0"/>
          <c:min val="0.0"/>
        </c:scaling>
        <c:delete val="0"/>
        <c:axPos val="l"/>
        <c:majorGridlines/>
        <c:title>
          <c:tx>
            <c:rich>
              <a:bodyPr rot="-5400000" vert="horz"/>
              <a:lstStyle/>
              <a:p>
                <a:pPr>
                  <a:defRPr/>
                </a:pPr>
                <a:r>
                  <a:rPr lang="en-US"/>
                  <a:t>$/AUM</a:t>
                </a:r>
              </a:p>
            </c:rich>
          </c:tx>
          <c:layout/>
          <c:overlay val="0"/>
        </c:title>
        <c:numFmt formatCode="_(&quot;$&quot;* #,##0.00_);_(&quot;$&quot;* \(#,##0.00\);_(&quot;$&quot;* &quot;-&quot;??_);_(@_)" sourceLinked="1"/>
        <c:majorTickMark val="out"/>
        <c:minorTickMark val="none"/>
        <c:tickLblPos val="nextTo"/>
        <c:crossAx val="539867672"/>
        <c:crosses val="autoZero"/>
        <c:crossBetween val="midCat"/>
      </c:valAx>
    </c:plotArea>
    <c:legend>
      <c:legendPos val="r"/>
      <c:layout/>
      <c:overlay val="0"/>
      <c:spPr>
        <a:solidFill>
          <a:schemeClr val="bg1"/>
        </a:solidFill>
        <a:ln>
          <a:solidFill>
            <a:schemeClr val="tx1"/>
          </a:solidFill>
        </a:ln>
      </c:spPr>
    </c:legend>
    <c:plotVisOnly val="1"/>
    <c:dispBlanksAs val="gap"/>
    <c:showDLblsOverMax val="0"/>
  </c:chart>
  <c:spPr>
    <a:solidFill>
      <a:schemeClr val="bg1"/>
    </a:solidFill>
    <a:ln>
      <a:solidFill>
        <a:schemeClr val="tx1"/>
      </a:solidFill>
    </a:ln>
  </c:spPr>
  <c:txPr>
    <a:bodyPr/>
    <a:lstStyle/>
    <a:p>
      <a:pPr>
        <a:defRPr sz="1200" b="1"/>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227376-9023-40C7-B7BA-BA5F2967F315}" type="datetimeFigureOut">
              <a:rPr lang="en-US" smtClean="0"/>
              <a:pPr/>
              <a:t>15-02-24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B22EE-4315-4EEA-903A-2515887FC8BB}" type="slidenum">
              <a:rPr lang="en-CA" smtClean="0"/>
              <a:pPr/>
              <a:t>‹#›</a:t>
            </a:fld>
            <a:endParaRPr lang="en-CA"/>
          </a:p>
        </p:txBody>
      </p:sp>
    </p:spTree>
    <p:extLst>
      <p:ext uri="{BB962C8B-B14F-4D97-AF65-F5344CB8AC3E}">
        <p14:creationId xmlns:p14="http://schemas.microsoft.com/office/powerpoint/2010/main" val="88485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E52DE7-D0F4-4FCC-8CCB-3F89DDC85B8F}" type="slidenum">
              <a:rPr lang="en-US"/>
              <a:pPr/>
              <a:t>12</a:t>
            </a:fld>
            <a:endParaRPr lang="en-US"/>
          </a:p>
        </p:txBody>
      </p:sp>
    </p:spTree>
    <p:extLst>
      <p:ext uri="{BB962C8B-B14F-4D97-AF65-F5344CB8AC3E}">
        <p14:creationId xmlns:p14="http://schemas.microsoft.com/office/powerpoint/2010/main" val="115736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26C2C3-7A85-46E1-9C9D-162B86706A6A}" type="slidenum">
              <a:rPr lang="en-US"/>
              <a:pPr/>
              <a:t>13</a:t>
            </a:fld>
            <a:endParaRPr lang="en-US"/>
          </a:p>
        </p:txBody>
      </p:sp>
    </p:spTree>
    <p:extLst>
      <p:ext uri="{BB962C8B-B14F-4D97-AF65-F5344CB8AC3E}">
        <p14:creationId xmlns:p14="http://schemas.microsoft.com/office/powerpoint/2010/main" val="273278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smtClean="0"/>
          </a:p>
        </p:txBody>
      </p:sp>
      <p:sp>
        <p:nvSpPr>
          <p:cNvPr id="27652" name="Slide Number Placeholder 3"/>
          <p:cNvSpPr>
            <a:spLocks noGrp="1"/>
          </p:cNvSpPr>
          <p:nvPr>
            <p:ph type="sldNum" sz="quarter" idx="5"/>
          </p:nvPr>
        </p:nvSpPr>
        <p:spPr>
          <a:noFill/>
        </p:spPr>
        <p:txBody>
          <a:bodyPr/>
          <a:lstStyle/>
          <a:p>
            <a:pPr defTabSz="913392"/>
            <a:fld id="{3F65801F-B12D-4606-BF8A-73BA1C1D179E}" type="slidenum">
              <a:rPr lang="en-US" smtClean="0"/>
              <a:pPr defTabSz="913392"/>
              <a:t>14</a:t>
            </a:fld>
            <a:endParaRPr lang="en-US" dirty="0" smtClean="0"/>
          </a:p>
        </p:txBody>
      </p:sp>
    </p:spTree>
    <p:extLst>
      <p:ext uri="{BB962C8B-B14F-4D97-AF65-F5344CB8AC3E}">
        <p14:creationId xmlns:p14="http://schemas.microsoft.com/office/powerpoint/2010/main" val="239968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51D5FA-4343-42C9-8493-ED5105169B4A}" type="slidenum">
              <a:rPr lang="en-US"/>
              <a:pPr/>
              <a:t>26</a:t>
            </a:fld>
            <a:endParaRPr lang="en-US"/>
          </a:p>
        </p:txBody>
      </p:sp>
    </p:spTree>
    <p:extLst>
      <p:ext uri="{BB962C8B-B14F-4D97-AF65-F5344CB8AC3E}">
        <p14:creationId xmlns:p14="http://schemas.microsoft.com/office/powerpoint/2010/main" val="88124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51D5FA-4343-42C9-8493-ED5105169B4A}" type="slidenum">
              <a:rPr lang="en-US"/>
              <a:pPr/>
              <a:t>27</a:t>
            </a:fld>
            <a:endParaRPr lang="en-US"/>
          </a:p>
        </p:txBody>
      </p:sp>
    </p:spTree>
    <p:extLst>
      <p:ext uri="{BB962C8B-B14F-4D97-AF65-F5344CB8AC3E}">
        <p14:creationId xmlns:p14="http://schemas.microsoft.com/office/powerpoint/2010/main" val="4107512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Master" Target="../slideMasters/slideMaster1.xml"/><Relationship Id="rId2" Type="http://schemas.openxmlformats.org/officeDocument/2006/relationships/image" Target="../media/image2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Master" Target="../slideMasters/slideMaster1.xml"/><Relationship Id="rId2" Type="http://schemas.openxmlformats.org/officeDocument/2006/relationships/image" Target="../media/image2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OJP0000032.JPG"/>
          <p:cNvPicPr>
            <a:picLocks/>
          </p:cNvPicPr>
          <p:nvPr userDrawn="1"/>
        </p:nvPicPr>
        <p:blipFill>
          <a:blip r:embed="rId2" cstate="print"/>
          <a:stretch>
            <a:fillRect/>
          </a:stretch>
        </p:blipFill>
        <p:spPr>
          <a:xfrm>
            <a:off x="369851" y="3972217"/>
            <a:ext cx="1609861" cy="1207395"/>
          </a:xfrm>
          <a:prstGeom prst="rect">
            <a:avLst/>
          </a:prstGeom>
        </p:spPr>
      </p:pic>
      <p:pic>
        <p:nvPicPr>
          <p:cNvPr id="4" name="Picture 3" descr="two guys shaking hands_sm.jpg"/>
          <p:cNvPicPr>
            <a:picLocks noChangeAspect="1"/>
          </p:cNvPicPr>
          <p:nvPr userDrawn="1"/>
        </p:nvPicPr>
        <p:blipFill>
          <a:blip r:embed="rId3" cstate="print"/>
          <a:stretch>
            <a:fillRect/>
          </a:stretch>
        </p:blipFill>
        <p:spPr>
          <a:xfrm>
            <a:off x="369851" y="1381992"/>
            <a:ext cx="1609200" cy="2453050"/>
          </a:xfrm>
          <a:prstGeom prst="rect">
            <a:avLst/>
          </a:prstGeom>
        </p:spPr>
      </p:pic>
      <p:pic>
        <p:nvPicPr>
          <p:cNvPr id="5" name="Picture 4" descr="c1227-043.jpg"/>
          <p:cNvPicPr>
            <a:picLocks noChangeAspect="1"/>
          </p:cNvPicPr>
          <p:nvPr userDrawn="1"/>
        </p:nvPicPr>
        <p:blipFill>
          <a:blip r:embed="rId4" cstate="print"/>
          <a:stretch>
            <a:fillRect/>
          </a:stretch>
        </p:blipFill>
        <p:spPr>
          <a:xfrm>
            <a:off x="381000" y="163834"/>
            <a:ext cx="1598237" cy="1091514"/>
          </a:xfrm>
          <a:prstGeom prst="rect">
            <a:avLst/>
          </a:prstGeom>
        </p:spPr>
      </p:pic>
      <p:sp>
        <p:nvSpPr>
          <p:cNvPr id="11" name="Text Placeholder 22"/>
          <p:cNvSpPr>
            <a:spLocks noGrp="1"/>
          </p:cNvSpPr>
          <p:nvPr>
            <p:ph type="body" sz="quarter" idx="15"/>
          </p:nvPr>
        </p:nvSpPr>
        <p:spPr>
          <a:xfrm>
            <a:off x="2362200" y="5573233"/>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a:p>
        </p:txBody>
      </p:sp>
      <p:sp>
        <p:nvSpPr>
          <p:cNvPr id="12" name="Text Placeholder 22"/>
          <p:cNvSpPr>
            <a:spLocks noGrp="1"/>
          </p:cNvSpPr>
          <p:nvPr>
            <p:ph type="body" sz="quarter" idx="16"/>
          </p:nvPr>
        </p:nvSpPr>
        <p:spPr>
          <a:xfrm>
            <a:off x="2362200" y="6085367"/>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smtClean="0"/>
          </a:p>
        </p:txBody>
      </p:sp>
      <p:sp>
        <p:nvSpPr>
          <p:cNvPr id="15" name="Text Placeholder 22"/>
          <p:cNvSpPr>
            <a:spLocks noGrp="1"/>
          </p:cNvSpPr>
          <p:nvPr>
            <p:ph type="body" sz="quarter" idx="17"/>
          </p:nvPr>
        </p:nvSpPr>
        <p:spPr>
          <a:xfrm>
            <a:off x="2438400" y="990600"/>
            <a:ext cx="6157176" cy="685800"/>
          </a:xfrm>
          <a:prstGeom prst="rect">
            <a:avLst/>
          </a:prstGeom>
        </p:spPr>
        <p:txBody>
          <a:bodyPr anchor="b"/>
          <a:lstStyle>
            <a:lvl1pPr algn="r">
              <a:buNone/>
              <a:defRPr sz="32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16" name="Text Placeholder 22"/>
          <p:cNvSpPr>
            <a:spLocks noGrp="1"/>
          </p:cNvSpPr>
          <p:nvPr>
            <p:ph type="body" sz="quarter" idx="18"/>
          </p:nvPr>
        </p:nvSpPr>
        <p:spPr>
          <a:xfrm>
            <a:off x="2438400" y="1752600"/>
            <a:ext cx="6157176" cy="381000"/>
          </a:xfrm>
          <a:prstGeom prst="rect">
            <a:avLst/>
          </a:prstGeom>
        </p:spPr>
        <p:txBody>
          <a:bodyPr anchor="t"/>
          <a:lstStyle>
            <a:lvl1pPr algn="r">
              <a:buNone/>
              <a:defRPr sz="20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Text Placeholder 22"/>
          <p:cNvSpPr>
            <a:spLocks noGrp="1"/>
          </p:cNvSpPr>
          <p:nvPr>
            <p:ph type="body" sz="quarter" idx="15"/>
          </p:nvPr>
        </p:nvSpPr>
        <p:spPr>
          <a:xfrm>
            <a:off x="2362200" y="5573233"/>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a:p>
        </p:txBody>
      </p:sp>
      <p:sp>
        <p:nvSpPr>
          <p:cNvPr id="12" name="Text Placeholder 22"/>
          <p:cNvSpPr>
            <a:spLocks noGrp="1"/>
          </p:cNvSpPr>
          <p:nvPr>
            <p:ph type="body" sz="quarter" idx="16"/>
          </p:nvPr>
        </p:nvSpPr>
        <p:spPr>
          <a:xfrm>
            <a:off x="2362200" y="6085367"/>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smtClean="0"/>
          </a:p>
        </p:txBody>
      </p:sp>
      <p:sp>
        <p:nvSpPr>
          <p:cNvPr id="13" name="Text Placeholder 22"/>
          <p:cNvSpPr>
            <a:spLocks noGrp="1"/>
          </p:cNvSpPr>
          <p:nvPr>
            <p:ph type="body" sz="quarter" idx="17"/>
          </p:nvPr>
        </p:nvSpPr>
        <p:spPr>
          <a:xfrm>
            <a:off x="2438400" y="990600"/>
            <a:ext cx="6157176" cy="685800"/>
          </a:xfrm>
          <a:prstGeom prst="rect">
            <a:avLst/>
          </a:prstGeom>
        </p:spPr>
        <p:txBody>
          <a:bodyPr anchor="b"/>
          <a:lstStyle>
            <a:lvl1pPr algn="r">
              <a:buNone/>
              <a:defRPr sz="32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14" name="Text Placeholder 22"/>
          <p:cNvSpPr>
            <a:spLocks noGrp="1"/>
          </p:cNvSpPr>
          <p:nvPr>
            <p:ph type="body" sz="quarter" idx="18"/>
          </p:nvPr>
        </p:nvSpPr>
        <p:spPr>
          <a:xfrm>
            <a:off x="2438400" y="1752600"/>
            <a:ext cx="6157176" cy="381000"/>
          </a:xfrm>
          <a:prstGeom prst="rect">
            <a:avLst/>
          </a:prstGeom>
        </p:spPr>
        <p:txBody>
          <a:bodyPr anchor="t"/>
          <a:lstStyle>
            <a:lvl1pPr algn="r">
              <a:buNone/>
              <a:defRPr sz="20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15" name="Picture 14" descr="OJP0000032.JPG"/>
          <p:cNvPicPr>
            <a:picLocks/>
          </p:cNvPicPr>
          <p:nvPr userDrawn="1"/>
        </p:nvPicPr>
        <p:blipFill>
          <a:blip r:embed="rId2" cstate="print"/>
          <a:stretch>
            <a:fillRect/>
          </a:stretch>
        </p:blipFill>
        <p:spPr>
          <a:xfrm>
            <a:off x="383225" y="3962400"/>
            <a:ext cx="1597976" cy="1201145"/>
          </a:xfrm>
          <a:prstGeom prst="rect">
            <a:avLst/>
          </a:prstGeom>
        </p:spPr>
      </p:pic>
      <p:pic>
        <p:nvPicPr>
          <p:cNvPr id="16" name="Picture 15" descr="two guys shaking hands_sm.jpg"/>
          <p:cNvPicPr>
            <a:picLocks noChangeAspect="1"/>
          </p:cNvPicPr>
          <p:nvPr userDrawn="1"/>
        </p:nvPicPr>
        <p:blipFill>
          <a:blip r:embed="rId3" cstate="print"/>
          <a:stretch>
            <a:fillRect/>
          </a:stretch>
        </p:blipFill>
        <p:spPr>
          <a:xfrm>
            <a:off x="381000" y="1387347"/>
            <a:ext cx="1600872" cy="2422653"/>
          </a:xfrm>
          <a:prstGeom prst="rect">
            <a:avLst/>
          </a:prstGeom>
        </p:spPr>
      </p:pic>
      <p:pic>
        <p:nvPicPr>
          <p:cNvPr id="17" name="Picture 16" descr="c1227-043.jpg"/>
          <p:cNvPicPr>
            <a:picLocks noChangeAspect="1"/>
          </p:cNvPicPr>
          <p:nvPr userDrawn="1"/>
        </p:nvPicPr>
        <p:blipFill>
          <a:blip r:embed="rId4" cstate="print"/>
          <a:stretch>
            <a:fillRect/>
          </a:stretch>
        </p:blipFill>
        <p:spPr>
          <a:xfrm>
            <a:off x="386072" y="154156"/>
            <a:ext cx="1592954" cy="108586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6553200" cy="731838"/>
          </a:xfrm>
          <a:prstGeom prst="rect">
            <a:avLst/>
          </a:prstGeo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457200" y="1242978"/>
            <a:ext cx="590552" cy="4319622"/>
          </a:xfrm>
          <a:prstGeom prst="rect">
            <a:avLst/>
          </a:prstGeom>
          <a:solidFill>
            <a:srgbClr val="D3C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userDrawn="1"/>
        </p:nvSpPr>
        <p:spPr>
          <a:xfrm>
            <a:off x="742952" y="1524000"/>
            <a:ext cx="7848600" cy="3805270"/>
          </a:xfrm>
          <a:prstGeom prst="rect">
            <a:avLst/>
          </a:prstGeom>
          <a:solidFill>
            <a:srgbClr val="ECE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userDrawn="1"/>
        </p:nvSpPr>
        <p:spPr>
          <a:xfrm rot="5400000">
            <a:off x="3981452" y="-1485900"/>
            <a:ext cx="685800" cy="71628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1208922" y="2604309"/>
            <a:ext cx="7077830" cy="244393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2" name="Title 1"/>
          <p:cNvSpPr>
            <a:spLocks noGrp="1"/>
          </p:cNvSpPr>
          <p:nvPr>
            <p:ph type="title"/>
          </p:nvPr>
        </p:nvSpPr>
        <p:spPr>
          <a:xfrm>
            <a:off x="1208922" y="1842308"/>
            <a:ext cx="6553200" cy="596092"/>
          </a:xfrm>
          <a:prstGeom prst="rect">
            <a:avLst/>
          </a:prstGeom>
        </p:spPr>
        <p:txBody>
          <a:bodyPr/>
          <a:lstStyle>
            <a:lvl1pPr>
              <a:defRPr>
                <a:solidFill>
                  <a:schemeClr val="bg1"/>
                </a:solidFill>
              </a:defRPr>
            </a:lvl1pPr>
          </a:lstStyle>
          <a:p>
            <a:r>
              <a:rPr lang="en-US" dirty="0" smtClean="0"/>
              <a:t>Click to edit Master title style</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8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9" name="Title 1"/>
          <p:cNvSpPr>
            <a:spLocks noGrp="1"/>
          </p:cNvSpPr>
          <p:nvPr>
            <p:ph type="title"/>
          </p:nvPr>
        </p:nvSpPr>
        <p:spPr>
          <a:xfrm>
            <a:off x="457200" y="685800"/>
            <a:ext cx="6553200" cy="731838"/>
          </a:xfrm>
          <a:prstGeom prst="rect">
            <a:avLst/>
          </a:prstGeom>
        </p:spPr>
        <p:txBody>
          <a:bodyPr/>
          <a:lstStyle/>
          <a:p>
            <a:r>
              <a:rPr lang="en-US" dirty="0" smtClean="0"/>
              <a:t>Click to edit Master title style</a:t>
            </a:r>
            <a:endParaRPr lang="en-C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685800"/>
            <a:ext cx="6553200" cy="731838"/>
          </a:xfrm>
          <a:prstGeom prst="rect">
            <a:avLst/>
          </a:prstGeom>
        </p:spPr>
        <p:txBody>
          <a:bodyPr/>
          <a:lstStyle/>
          <a:p>
            <a:r>
              <a:rPr lang="en-US" dirty="0" smtClean="0"/>
              <a:t>Click to edit Master title style</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694901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Text Placeholder 22"/>
          <p:cNvSpPr>
            <a:spLocks noGrp="1"/>
          </p:cNvSpPr>
          <p:nvPr>
            <p:ph type="body" sz="quarter" idx="15"/>
          </p:nvPr>
        </p:nvSpPr>
        <p:spPr>
          <a:xfrm>
            <a:off x="2362200" y="5573233"/>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a:p>
        </p:txBody>
      </p:sp>
      <p:sp>
        <p:nvSpPr>
          <p:cNvPr id="12" name="Text Placeholder 22"/>
          <p:cNvSpPr>
            <a:spLocks noGrp="1"/>
          </p:cNvSpPr>
          <p:nvPr>
            <p:ph type="body" sz="quarter" idx="16"/>
          </p:nvPr>
        </p:nvSpPr>
        <p:spPr>
          <a:xfrm>
            <a:off x="2362200" y="6085367"/>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smtClean="0"/>
          </a:p>
        </p:txBody>
      </p:sp>
      <p:pic>
        <p:nvPicPr>
          <p:cNvPr id="15" name="Picture 14" descr="OJP0000032.JPG"/>
          <p:cNvPicPr>
            <a:picLocks noChangeAspect="1"/>
          </p:cNvPicPr>
          <p:nvPr userDrawn="1"/>
        </p:nvPicPr>
        <p:blipFill>
          <a:blip r:embed="rId2" cstate="print"/>
          <a:stretch>
            <a:fillRect/>
          </a:stretch>
        </p:blipFill>
        <p:spPr>
          <a:xfrm>
            <a:off x="381000" y="3962400"/>
            <a:ext cx="1602694" cy="1203683"/>
          </a:xfrm>
          <a:prstGeom prst="rect">
            <a:avLst/>
          </a:prstGeom>
        </p:spPr>
      </p:pic>
      <p:pic>
        <p:nvPicPr>
          <p:cNvPr id="16" name="Picture 15" descr="two guys shaking hands_sm.jpg"/>
          <p:cNvPicPr>
            <a:picLocks noChangeAspect="1"/>
          </p:cNvPicPr>
          <p:nvPr userDrawn="1"/>
        </p:nvPicPr>
        <p:blipFill>
          <a:blip r:embed="rId3" cstate="print"/>
          <a:stretch>
            <a:fillRect/>
          </a:stretch>
        </p:blipFill>
        <p:spPr>
          <a:xfrm>
            <a:off x="381000" y="1600200"/>
            <a:ext cx="1602694" cy="2244436"/>
          </a:xfrm>
          <a:prstGeom prst="rect">
            <a:avLst/>
          </a:prstGeom>
        </p:spPr>
      </p:pic>
      <p:pic>
        <p:nvPicPr>
          <p:cNvPr id="17" name="Picture 16" descr="c1227-043.jpg"/>
          <p:cNvPicPr>
            <a:picLocks noChangeAspect="1"/>
          </p:cNvPicPr>
          <p:nvPr userDrawn="1"/>
        </p:nvPicPr>
        <p:blipFill>
          <a:blip r:embed="rId4" cstate="print"/>
          <a:stretch>
            <a:fillRect/>
          </a:stretch>
        </p:blipFill>
        <p:spPr>
          <a:xfrm>
            <a:off x="381000" y="152400"/>
            <a:ext cx="1600200" cy="1333500"/>
          </a:xfrm>
          <a:prstGeom prst="rect">
            <a:avLst/>
          </a:prstGeom>
        </p:spPr>
      </p:pic>
      <p:sp>
        <p:nvSpPr>
          <p:cNvPr id="18" name="Text Placeholder 22"/>
          <p:cNvSpPr>
            <a:spLocks noGrp="1"/>
          </p:cNvSpPr>
          <p:nvPr>
            <p:ph type="body" sz="quarter" idx="17"/>
          </p:nvPr>
        </p:nvSpPr>
        <p:spPr>
          <a:xfrm>
            <a:off x="2438400" y="990600"/>
            <a:ext cx="6157176" cy="685800"/>
          </a:xfrm>
          <a:prstGeom prst="rect">
            <a:avLst/>
          </a:prstGeom>
        </p:spPr>
        <p:txBody>
          <a:bodyPr anchor="b"/>
          <a:lstStyle>
            <a:lvl1pPr algn="r">
              <a:buNone/>
              <a:defRPr sz="32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19" name="Text Placeholder 22"/>
          <p:cNvSpPr>
            <a:spLocks noGrp="1"/>
          </p:cNvSpPr>
          <p:nvPr>
            <p:ph type="body" sz="quarter" idx="18"/>
          </p:nvPr>
        </p:nvSpPr>
        <p:spPr>
          <a:xfrm>
            <a:off x="2438400" y="1752600"/>
            <a:ext cx="6157176" cy="381000"/>
          </a:xfrm>
          <a:prstGeom prst="rect">
            <a:avLst/>
          </a:prstGeom>
        </p:spPr>
        <p:txBody>
          <a:bodyPr anchor="t"/>
          <a:lstStyle>
            <a:lvl1pPr algn="r">
              <a:buNone/>
              <a:defRPr sz="20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Text Placeholder 22"/>
          <p:cNvSpPr>
            <a:spLocks noGrp="1"/>
          </p:cNvSpPr>
          <p:nvPr>
            <p:ph type="body" sz="quarter" idx="15"/>
          </p:nvPr>
        </p:nvSpPr>
        <p:spPr>
          <a:xfrm>
            <a:off x="2362200" y="5573233"/>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a:p>
        </p:txBody>
      </p:sp>
      <p:sp>
        <p:nvSpPr>
          <p:cNvPr id="12" name="Text Placeholder 22"/>
          <p:cNvSpPr>
            <a:spLocks noGrp="1"/>
          </p:cNvSpPr>
          <p:nvPr>
            <p:ph type="body" sz="quarter" idx="16"/>
          </p:nvPr>
        </p:nvSpPr>
        <p:spPr>
          <a:xfrm>
            <a:off x="2362200" y="6085367"/>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smtClean="0"/>
          </a:p>
        </p:txBody>
      </p:sp>
      <p:sp>
        <p:nvSpPr>
          <p:cNvPr id="13" name="Text Placeholder 22"/>
          <p:cNvSpPr>
            <a:spLocks noGrp="1"/>
          </p:cNvSpPr>
          <p:nvPr>
            <p:ph type="body" sz="quarter" idx="17"/>
          </p:nvPr>
        </p:nvSpPr>
        <p:spPr>
          <a:xfrm>
            <a:off x="2438400" y="990600"/>
            <a:ext cx="6157176" cy="685800"/>
          </a:xfrm>
          <a:prstGeom prst="rect">
            <a:avLst/>
          </a:prstGeom>
        </p:spPr>
        <p:txBody>
          <a:bodyPr anchor="b"/>
          <a:lstStyle>
            <a:lvl1pPr algn="r">
              <a:buNone/>
              <a:defRPr sz="32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14" name="Text Placeholder 22"/>
          <p:cNvSpPr>
            <a:spLocks noGrp="1"/>
          </p:cNvSpPr>
          <p:nvPr>
            <p:ph type="body" sz="quarter" idx="18"/>
          </p:nvPr>
        </p:nvSpPr>
        <p:spPr>
          <a:xfrm>
            <a:off x="2438400" y="1752600"/>
            <a:ext cx="6157176" cy="381000"/>
          </a:xfrm>
          <a:prstGeom prst="rect">
            <a:avLst/>
          </a:prstGeom>
        </p:spPr>
        <p:txBody>
          <a:bodyPr anchor="t"/>
          <a:lstStyle>
            <a:lvl1pPr algn="r">
              <a:buNone/>
              <a:defRPr sz="20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15" name="Picture 14" descr="OJP0000032.JPG"/>
          <p:cNvPicPr>
            <a:picLocks/>
          </p:cNvPicPr>
          <p:nvPr userDrawn="1"/>
        </p:nvPicPr>
        <p:blipFill>
          <a:blip r:embed="rId2" cstate="print"/>
          <a:stretch>
            <a:fillRect/>
          </a:stretch>
        </p:blipFill>
        <p:spPr>
          <a:xfrm>
            <a:off x="381780" y="3980022"/>
            <a:ext cx="1600200" cy="1201578"/>
          </a:xfrm>
          <a:prstGeom prst="rect">
            <a:avLst/>
          </a:prstGeom>
        </p:spPr>
      </p:pic>
      <p:pic>
        <p:nvPicPr>
          <p:cNvPr id="16" name="Picture 15" descr="two guys shaking hands_sm.jpg"/>
          <p:cNvPicPr>
            <a:picLocks noChangeAspect="1"/>
          </p:cNvPicPr>
          <p:nvPr userDrawn="1"/>
        </p:nvPicPr>
        <p:blipFill>
          <a:blip r:embed="rId3" cstate="print"/>
          <a:stretch>
            <a:fillRect/>
          </a:stretch>
        </p:blipFill>
        <p:spPr>
          <a:xfrm>
            <a:off x="381000" y="1524000"/>
            <a:ext cx="1601447" cy="2285449"/>
          </a:xfrm>
          <a:prstGeom prst="rect">
            <a:avLst/>
          </a:prstGeom>
        </p:spPr>
      </p:pic>
      <p:pic>
        <p:nvPicPr>
          <p:cNvPr id="17" name="Picture 16" descr="c1227-043.jpg"/>
          <p:cNvPicPr>
            <a:picLocks/>
          </p:cNvPicPr>
          <p:nvPr userDrawn="1"/>
        </p:nvPicPr>
        <p:blipFill>
          <a:blip r:embed="rId4" cstate="print"/>
          <a:stretch>
            <a:fillRect/>
          </a:stretch>
        </p:blipFill>
        <p:spPr>
          <a:xfrm>
            <a:off x="381780" y="152400"/>
            <a:ext cx="1600200" cy="119832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Text Placeholder 22"/>
          <p:cNvSpPr>
            <a:spLocks noGrp="1"/>
          </p:cNvSpPr>
          <p:nvPr>
            <p:ph type="body" sz="quarter" idx="15"/>
          </p:nvPr>
        </p:nvSpPr>
        <p:spPr>
          <a:xfrm>
            <a:off x="2362200" y="5573233"/>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a:p>
        </p:txBody>
      </p:sp>
      <p:sp>
        <p:nvSpPr>
          <p:cNvPr id="12" name="Text Placeholder 22"/>
          <p:cNvSpPr>
            <a:spLocks noGrp="1"/>
          </p:cNvSpPr>
          <p:nvPr>
            <p:ph type="body" sz="quarter" idx="16"/>
          </p:nvPr>
        </p:nvSpPr>
        <p:spPr>
          <a:xfrm>
            <a:off x="2362200" y="6085367"/>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smtClean="0"/>
          </a:p>
        </p:txBody>
      </p:sp>
      <p:sp>
        <p:nvSpPr>
          <p:cNvPr id="13" name="Text Placeholder 22"/>
          <p:cNvSpPr>
            <a:spLocks noGrp="1"/>
          </p:cNvSpPr>
          <p:nvPr>
            <p:ph type="body" sz="quarter" idx="17"/>
          </p:nvPr>
        </p:nvSpPr>
        <p:spPr>
          <a:xfrm>
            <a:off x="2438400" y="990600"/>
            <a:ext cx="6157176" cy="685800"/>
          </a:xfrm>
          <a:prstGeom prst="rect">
            <a:avLst/>
          </a:prstGeom>
        </p:spPr>
        <p:txBody>
          <a:bodyPr anchor="b"/>
          <a:lstStyle>
            <a:lvl1pPr algn="r">
              <a:buNone/>
              <a:defRPr sz="32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14" name="Text Placeholder 22"/>
          <p:cNvSpPr>
            <a:spLocks noGrp="1"/>
          </p:cNvSpPr>
          <p:nvPr>
            <p:ph type="body" sz="quarter" idx="18"/>
          </p:nvPr>
        </p:nvSpPr>
        <p:spPr>
          <a:xfrm>
            <a:off x="2438400" y="1752600"/>
            <a:ext cx="6157176" cy="381000"/>
          </a:xfrm>
          <a:prstGeom prst="rect">
            <a:avLst/>
          </a:prstGeom>
        </p:spPr>
        <p:txBody>
          <a:bodyPr anchor="t"/>
          <a:lstStyle>
            <a:lvl1pPr algn="r">
              <a:buNone/>
              <a:defRPr sz="20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15" name="Picture 14" descr="OJP0000032.JPG"/>
          <p:cNvPicPr>
            <a:picLocks/>
          </p:cNvPicPr>
          <p:nvPr userDrawn="1"/>
        </p:nvPicPr>
        <p:blipFill>
          <a:blip r:embed="rId2" cstate="print"/>
          <a:stretch>
            <a:fillRect/>
          </a:stretch>
        </p:blipFill>
        <p:spPr>
          <a:xfrm>
            <a:off x="383222" y="3980454"/>
            <a:ext cx="1597977" cy="1201146"/>
          </a:xfrm>
          <a:prstGeom prst="rect">
            <a:avLst/>
          </a:prstGeom>
        </p:spPr>
      </p:pic>
      <p:pic>
        <p:nvPicPr>
          <p:cNvPr id="16" name="Picture 15" descr="two guys shaking hands_sm.jpg"/>
          <p:cNvPicPr>
            <a:picLocks noChangeAspect="1"/>
          </p:cNvPicPr>
          <p:nvPr userDrawn="1"/>
        </p:nvPicPr>
        <p:blipFill>
          <a:blip r:embed="rId3" cstate="print"/>
          <a:stretch>
            <a:fillRect/>
          </a:stretch>
        </p:blipFill>
        <p:spPr>
          <a:xfrm>
            <a:off x="381000" y="1387348"/>
            <a:ext cx="1600872" cy="2422652"/>
          </a:xfrm>
          <a:prstGeom prst="rect">
            <a:avLst/>
          </a:prstGeom>
        </p:spPr>
      </p:pic>
      <p:pic>
        <p:nvPicPr>
          <p:cNvPr id="17" name="Picture 16" descr="c1227-043.jpg"/>
          <p:cNvPicPr>
            <a:picLocks noChangeAspect="1"/>
          </p:cNvPicPr>
          <p:nvPr userDrawn="1"/>
        </p:nvPicPr>
        <p:blipFill>
          <a:blip r:embed="rId4" cstate="print"/>
          <a:stretch>
            <a:fillRect/>
          </a:stretch>
        </p:blipFill>
        <p:spPr>
          <a:xfrm>
            <a:off x="386070" y="148227"/>
            <a:ext cx="1592956" cy="10858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Text Placeholder 22"/>
          <p:cNvSpPr>
            <a:spLocks noGrp="1"/>
          </p:cNvSpPr>
          <p:nvPr>
            <p:ph type="body" sz="quarter" idx="15"/>
          </p:nvPr>
        </p:nvSpPr>
        <p:spPr>
          <a:xfrm>
            <a:off x="2362200" y="5573233"/>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a:p>
        </p:txBody>
      </p:sp>
      <p:sp>
        <p:nvSpPr>
          <p:cNvPr id="12" name="Text Placeholder 22"/>
          <p:cNvSpPr>
            <a:spLocks noGrp="1"/>
          </p:cNvSpPr>
          <p:nvPr>
            <p:ph type="body" sz="quarter" idx="16"/>
          </p:nvPr>
        </p:nvSpPr>
        <p:spPr>
          <a:xfrm>
            <a:off x="2362200" y="6085367"/>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smtClean="0"/>
          </a:p>
        </p:txBody>
      </p:sp>
      <p:sp>
        <p:nvSpPr>
          <p:cNvPr id="13" name="Text Placeholder 22"/>
          <p:cNvSpPr>
            <a:spLocks noGrp="1"/>
          </p:cNvSpPr>
          <p:nvPr>
            <p:ph type="body" sz="quarter" idx="17"/>
          </p:nvPr>
        </p:nvSpPr>
        <p:spPr>
          <a:xfrm>
            <a:off x="2438400" y="990600"/>
            <a:ext cx="6157176" cy="685800"/>
          </a:xfrm>
          <a:prstGeom prst="rect">
            <a:avLst/>
          </a:prstGeom>
        </p:spPr>
        <p:txBody>
          <a:bodyPr anchor="b"/>
          <a:lstStyle>
            <a:lvl1pPr algn="r">
              <a:buNone/>
              <a:defRPr sz="32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14" name="Text Placeholder 22"/>
          <p:cNvSpPr>
            <a:spLocks noGrp="1"/>
          </p:cNvSpPr>
          <p:nvPr>
            <p:ph type="body" sz="quarter" idx="18"/>
          </p:nvPr>
        </p:nvSpPr>
        <p:spPr>
          <a:xfrm>
            <a:off x="2438400" y="1752600"/>
            <a:ext cx="6157176" cy="381000"/>
          </a:xfrm>
          <a:prstGeom prst="rect">
            <a:avLst/>
          </a:prstGeom>
        </p:spPr>
        <p:txBody>
          <a:bodyPr anchor="t"/>
          <a:lstStyle>
            <a:lvl1pPr algn="r">
              <a:buNone/>
              <a:defRPr sz="20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15" name="Picture 14" descr="OJP0000032.JPG"/>
          <p:cNvPicPr>
            <a:picLocks/>
          </p:cNvPicPr>
          <p:nvPr userDrawn="1"/>
        </p:nvPicPr>
        <p:blipFill>
          <a:blip r:embed="rId2" cstate="print"/>
          <a:stretch>
            <a:fillRect/>
          </a:stretch>
        </p:blipFill>
        <p:spPr>
          <a:xfrm>
            <a:off x="383223" y="3962400"/>
            <a:ext cx="1597977" cy="1201145"/>
          </a:xfrm>
          <a:prstGeom prst="rect">
            <a:avLst/>
          </a:prstGeom>
        </p:spPr>
      </p:pic>
      <p:pic>
        <p:nvPicPr>
          <p:cNvPr id="16" name="Picture 15" descr="two guys shaking hands_sm.jpg"/>
          <p:cNvPicPr>
            <a:picLocks noChangeAspect="1"/>
          </p:cNvPicPr>
          <p:nvPr userDrawn="1"/>
        </p:nvPicPr>
        <p:blipFill>
          <a:blip r:embed="rId3" cstate="print"/>
          <a:stretch>
            <a:fillRect/>
          </a:stretch>
        </p:blipFill>
        <p:spPr>
          <a:xfrm>
            <a:off x="381000" y="1387348"/>
            <a:ext cx="1600871" cy="2422652"/>
          </a:xfrm>
          <a:prstGeom prst="rect">
            <a:avLst/>
          </a:prstGeom>
        </p:spPr>
      </p:pic>
      <p:pic>
        <p:nvPicPr>
          <p:cNvPr id="17" name="Picture 16" descr="c1227-043.jpg"/>
          <p:cNvPicPr>
            <a:picLocks noChangeAspect="1"/>
          </p:cNvPicPr>
          <p:nvPr userDrawn="1"/>
        </p:nvPicPr>
        <p:blipFill>
          <a:blip r:embed="rId4" cstate="print"/>
          <a:stretch>
            <a:fillRect/>
          </a:stretch>
        </p:blipFill>
        <p:spPr>
          <a:xfrm>
            <a:off x="386071" y="152400"/>
            <a:ext cx="1592956" cy="108586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1" name="Text Placeholder 22"/>
          <p:cNvSpPr>
            <a:spLocks noGrp="1"/>
          </p:cNvSpPr>
          <p:nvPr>
            <p:ph type="body" sz="quarter" idx="15"/>
          </p:nvPr>
        </p:nvSpPr>
        <p:spPr>
          <a:xfrm>
            <a:off x="2362200" y="5573233"/>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a:p>
        </p:txBody>
      </p:sp>
      <p:sp>
        <p:nvSpPr>
          <p:cNvPr id="12" name="Text Placeholder 22"/>
          <p:cNvSpPr>
            <a:spLocks noGrp="1"/>
          </p:cNvSpPr>
          <p:nvPr>
            <p:ph type="body" sz="quarter" idx="16"/>
          </p:nvPr>
        </p:nvSpPr>
        <p:spPr>
          <a:xfrm>
            <a:off x="2362200" y="6085367"/>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smtClean="0"/>
          </a:p>
        </p:txBody>
      </p:sp>
      <p:sp>
        <p:nvSpPr>
          <p:cNvPr id="13" name="Text Placeholder 22"/>
          <p:cNvSpPr>
            <a:spLocks noGrp="1"/>
          </p:cNvSpPr>
          <p:nvPr>
            <p:ph type="body" sz="quarter" idx="17"/>
          </p:nvPr>
        </p:nvSpPr>
        <p:spPr>
          <a:xfrm>
            <a:off x="2438400" y="990600"/>
            <a:ext cx="6157176" cy="685800"/>
          </a:xfrm>
          <a:prstGeom prst="rect">
            <a:avLst/>
          </a:prstGeom>
        </p:spPr>
        <p:txBody>
          <a:bodyPr anchor="b"/>
          <a:lstStyle>
            <a:lvl1pPr algn="r">
              <a:buNone/>
              <a:defRPr sz="32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14" name="Text Placeholder 22"/>
          <p:cNvSpPr>
            <a:spLocks noGrp="1"/>
          </p:cNvSpPr>
          <p:nvPr>
            <p:ph type="body" sz="quarter" idx="18"/>
          </p:nvPr>
        </p:nvSpPr>
        <p:spPr>
          <a:xfrm>
            <a:off x="2438400" y="1752600"/>
            <a:ext cx="6157176" cy="381000"/>
          </a:xfrm>
          <a:prstGeom prst="rect">
            <a:avLst/>
          </a:prstGeom>
        </p:spPr>
        <p:txBody>
          <a:bodyPr anchor="t"/>
          <a:lstStyle>
            <a:lvl1pPr algn="r">
              <a:buNone/>
              <a:defRPr sz="20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15" name="Picture 14" descr="OJP0000032.JPG"/>
          <p:cNvPicPr>
            <a:picLocks/>
          </p:cNvPicPr>
          <p:nvPr userDrawn="1"/>
        </p:nvPicPr>
        <p:blipFill>
          <a:blip r:embed="rId2" cstate="print"/>
          <a:stretch>
            <a:fillRect/>
          </a:stretch>
        </p:blipFill>
        <p:spPr>
          <a:xfrm>
            <a:off x="383225" y="3963244"/>
            <a:ext cx="1620872" cy="1218356"/>
          </a:xfrm>
          <a:prstGeom prst="rect">
            <a:avLst/>
          </a:prstGeom>
        </p:spPr>
      </p:pic>
      <p:pic>
        <p:nvPicPr>
          <p:cNvPr id="16" name="Picture 15" descr="two guys shaking hands_sm.jpg"/>
          <p:cNvPicPr>
            <a:picLocks noChangeAspect="1"/>
          </p:cNvPicPr>
          <p:nvPr userDrawn="1"/>
        </p:nvPicPr>
        <p:blipFill>
          <a:blip r:embed="rId3" cstate="print"/>
          <a:stretch>
            <a:fillRect/>
          </a:stretch>
        </p:blipFill>
        <p:spPr>
          <a:xfrm>
            <a:off x="381000" y="1371600"/>
            <a:ext cx="1623809" cy="2457364"/>
          </a:xfrm>
          <a:prstGeom prst="rect">
            <a:avLst/>
          </a:prstGeom>
        </p:spPr>
      </p:pic>
      <p:pic>
        <p:nvPicPr>
          <p:cNvPr id="17" name="Picture 16" descr="c1227-043.jpg"/>
          <p:cNvPicPr>
            <a:picLocks noChangeAspect="1"/>
          </p:cNvPicPr>
          <p:nvPr userDrawn="1"/>
        </p:nvPicPr>
        <p:blipFill>
          <a:blip r:embed="rId4" cstate="print"/>
          <a:stretch>
            <a:fillRect/>
          </a:stretch>
        </p:blipFill>
        <p:spPr>
          <a:xfrm>
            <a:off x="386071" y="152400"/>
            <a:ext cx="1615779" cy="110142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Text Placeholder 22"/>
          <p:cNvSpPr>
            <a:spLocks noGrp="1"/>
          </p:cNvSpPr>
          <p:nvPr>
            <p:ph type="body" sz="quarter" idx="15"/>
          </p:nvPr>
        </p:nvSpPr>
        <p:spPr>
          <a:xfrm>
            <a:off x="2362200" y="5573233"/>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a:p>
        </p:txBody>
      </p:sp>
      <p:sp>
        <p:nvSpPr>
          <p:cNvPr id="12" name="Text Placeholder 22"/>
          <p:cNvSpPr>
            <a:spLocks noGrp="1"/>
          </p:cNvSpPr>
          <p:nvPr>
            <p:ph type="body" sz="quarter" idx="16"/>
          </p:nvPr>
        </p:nvSpPr>
        <p:spPr>
          <a:xfrm>
            <a:off x="2362200" y="6085367"/>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smtClean="0"/>
          </a:p>
        </p:txBody>
      </p:sp>
      <p:sp>
        <p:nvSpPr>
          <p:cNvPr id="13" name="Text Placeholder 22"/>
          <p:cNvSpPr>
            <a:spLocks noGrp="1"/>
          </p:cNvSpPr>
          <p:nvPr>
            <p:ph type="body" sz="quarter" idx="17"/>
          </p:nvPr>
        </p:nvSpPr>
        <p:spPr>
          <a:xfrm>
            <a:off x="2438400" y="990600"/>
            <a:ext cx="6157176" cy="685800"/>
          </a:xfrm>
          <a:prstGeom prst="rect">
            <a:avLst/>
          </a:prstGeom>
        </p:spPr>
        <p:txBody>
          <a:bodyPr anchor="b"/>
          <a:lstStyle>
            <a:lvl1pPr algn="r">
              <a:buNone/>
              <a:defRPr sz="32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14" name="Text Placeholder 22"/>
          <p:cNvSpPr>
            <a:spLocks noGrp="1"/>
          </p:cNvSpPr>
          <p:nvPr>
            <p:ph type="body" sz="quarter" idx="18"/>
          </p:nvPr>
        </p:nvSpPr>
        <p:spPr>
          <a:xfrm>
            <a:off x="2438400" y="1752600"/>
            <a:ext cx="6157176" cy="381000"/>
          </a:xfrm>
          <a:prstGeom prst="rect">
            <a:avLst/>
          </a:prstGeom>
        </p:spPr>
        <p:txBody>
          <a:bodyPr anchor="t"/>
          <a:lstStyle>
            <a:lvl1pPr algn="r">
              <a:buNone/>
              <a:defRPr sz="20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15" name="Picture 14" descr="OJP0000032.JPG"/>
          <p:cNvPicPr>
            <a:picLocks/>
          </p:cNvPicPr>
          <p:nvPr userDrawn="1"/>
        </p:nvPicPr>
        <p:blipFill>
          <a:blip r:embed="rId2" cstate="print"/>
          <a:stretch>
            <a:fillRect/>
          </a:stretch>
        </p:blipFill>
        <p:spPr>
          <a:xfrm>
            <a:off x="383225" y="3980455"/>
            <a:ext cx="1597976" cy="1201145"/>
          </a:xfrm>
          <a:prstGeom prst="rect">
            <a:avLst/>
          </a:prstGeom>
        </p:spPr>
      </p:pic>
      <p:pic>
        <p:nvPicPr>
          <p:cNvPr id="16" name="Picture 15" descr="two guys shaking hands_sm.jpg"/>
          <p:cNvPicPr>
            <a:picLocks noChangeAspect="1"/>
          </p:cNvPicPr>
          <p:nvPr userDrawn="1"/>
        </p:nvPicPr>
        <p:blipFill>
          <a:blip r:embed="rId3" cstate="print"/>
          <a:stretch>
            <a:fillRect/>
          </a:stretch>
        </p:blipFill>
        <p:spPr>
          <a:xfrm>
            <a:off x="381000" y="1387348"/>
            <a:ext cx="1600871" cy="2422652"/>
          </a:xfrm>
          <a:prstGeom prst="rect">
            <a:avLst/>
          </a:prstGeom>
        </p:spPr>
      </p:pic>
      <p:pic>
        <p:nvPicPr>
          <p:cNvPr id="17" name="Picture 16" descr="c1227-043.jpg"/>
          <p:cNvPicPr>
            <a:picLocks noChangeAspect="1"/>
          </p:cNvPicPr>
          <p:nvPr userDrawn="1"/>
        </p:nvPicPr>
        <p:blipFill>
          <a:blip r:embed="rId4" cstate="print"/>
          <a:stretch>
            <a:fillRect/>
          </a:stretch>
        </p:blipFill>
        <p:spPr>
          <a:xfrm>
            <a:off x="386071" y="152401"/>
            <a:ext cx="1592955" cy="108586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Text Placeholder 22"/>
          <p:cNvSpPr>
            <a:spLocks noGrp="1"/>
          </p:cNvSpPr>
          <p:nvPr>
            <p:ph type="body" sz="quarter" idx="15"/>
          </p:nvPr>
        </p:nvSpPr>
        <p:spPr>
          <a:xfrm>
            <a:off x="2362200" y="5573233"/>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a:p>
        </p:txBody>
      </p:sp>
      <p:sp>
        <p:nvSpPr>
          <p:cNvPr id="12" name="Text Placeholder 22"/>
          <p:cNvSpPr>
            <a:spLocks noGrp="1"/>
          </p:cNvSpPr>
          <p:nvPr>
            <p:ph type="body" sz="quarter" idx="16"/>
          </p:nvPr>
        </p:nvSpPr>
        <p:spPr>
          <a:xfrm>
            <a:off x="2362200" y="6085367"/>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smtClean="0"/>
          </a:p>
        </p:txBody>
      </p:sp>
      <p:sp>
        <p:nvSpPr>
          <p:cNvPr id="13" name="Text Placeholder 22"/>
          <p:cNvSpPr>
            <a:spLocks noGrp="1"/>
          </p:cNvSpPr>
          <p:nvPr>
            <p:ph type="body" sz="quarter" idx="17"/>
          </p:nvPr>
        </p:nvSpPr>
        <p:spPr>
          <a:xfrm>
            <a:off x="2438400" y="990600"/>
            <a:ext cx="6157176" cy="685800"/>
          </a:xfrm>
          <a:prstGeom prst="rect">
            <a:avLst/>
          </a:prstGeom>
        </p:spPr>
        <p:txBody>
          <a:bodyPr anchor="b"/>
          <a:lstStyle>
            <a:lvl1pPr algn="r">
              <a:buNone/>
              <a:defRPr sz="32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14" name="Text Placeholder 22"/>
          <p:cNvSpPr>
            <a:spLocks noGrp="1"/>
          </p:cNvSpPr>
          <p:nvPr>
            <p:ph type="body" sz="quarter" idx="18"/>
          </p:nvPr>
        </p:nvSpPr>
        <p:spPr>
          <a:xfrm>
            <a:off x="2438400" y="1752600"/>
            <a:ext cx="6157176" cy="381000"/>
          </a:xfrm>
          <a:prstGeom prst="rect">
            <a:avLst/>
          </a:prstGeom>
        </p:spPr>
        <p:txBody>
          <a:bodyPr anchor="t"/>
          <a:lstStyle>
            <a:lvl1pPr algn="r">
              <a:buNone/>
              <a:defRPr sz="20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15" name="Picture 14" descr="OJP0000032.JPG"/>
          <p:cNvPicPr>
            <a:picLocks/>
          </p:cNvPicPr>
          <p:nvPr userDrawn="1"/>
        </p:nvPicPr>
        <p:blipFill>
          <a:blip r:embed="rId2" cstate="print"/>
          <a:stretch>
            <a:fillRect/>
          </a:stretch>
        </p:blipFill>
        <p:spPr>
          <a:xfrm>
            <a:off x="383223" y="3962400"/>
            <a:ext cx="1597976" cy="1201146"/>
          </a:xfrm>
          <a:prstGeom prst="rect">
            <a:avLst/>
          </a:prstGeom>
        </p:spPr>
      </p:pic>
      <p:pic>
        <p:nvPicPr>
          <p:cNvPr id="16" name="Picture 15" descr="two guys shaking hands_sm.jpg"/>
          <p:cNvPicPr>
            <a:picLocks noChangeAspect="1"/>
          </p:cNvPicPr>
          <p:nvPr userDrawn="1"/>
        </p:nvPicPr>
        <p:blipFill>
          <a:blip r:embed="rId3" cstate="print"/>
          <a:stretch>
            <a:fillRect/>
          </a:stretch>
        </p:blipFill>
        <p:spPr>
          <a:xfrm>
            <a:off x="381000" y="1371600"/>
            <a:ext cx="1600872" cy="2422652"/>
          </a:xfrm>
          <a:prstGeom prst="rect">
            <a:avLst/>
          </a:prstGeom>
        </p:spPr>
      </p:pic>
      <p:pic>
        <p:nvPicPr>
          <p:cNvPr id="17" name="Picture 16" descr="c1227-043.jpg"/>
          <p:cNvPicPr>
            <a:picLocks noChangeAspect="1"/>
          </p:cNvPicPr>
          <p:nvPr userDrawn="1"/>
        </p:nvPicPr>
        <p:blipFill>
          <a:blip r:embed="rId4" cstate="print"/>
          <a:stretch>
            <a:fillRect/>
          </a:stretch>
        </p:blipFill>
        <p:spPr>
          <a:xfrm>
            <a:off x="386070" y="152400"/>
            <a:ext cx="1592955" cy="10858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1" name="Text Placeholder 22"/>
          <p:cNvSpPr>
            <a:spLocks noGrp="1"/>
          </p:cNvSpPr>
          <p:nvPr>
            <p:ph type="body" sz="quarter" idx="15"/>
          </p:nvPr>
        </p:nvSpPr>
        <p:spPr>
          <a:xfrm>
            <a:off x="2362200" y="5573233"/>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a:p>
        </p:txBody>
      </p:sp>
      <p:sp>
        <p:nvSpPr>
          <p:cNvPr id="12" name="Text Placeholder 22"/>
          <p:cNvSpPr>
            <a:spLocks noGrp="1"/>
          </p:cNvSpPr>
          <p:nvPr>
            <p:ph type="body" sz="quarter" idx="16"/>
          </p:nvPr>
        </p:nvSpPr>
        <p:spPr>
          <a:xfrm>
            <a:off x="2362200" y="6085367"/>
            <a:ext cx="6266686" cy="428627"/>
          </a:xfrm>
          <a:prstGeom prst="rect">
            <a:avLst/>
          </a:prstGeom>
        </p:spPr>
        <p:txBody>
          <a:bodyPr/>
          <a:lstStyle>
            <a:lvl1pPr>
              <a:buNone/>
              <a:defRPr sz="1800"/>
            </a:lvl1pPr>
            <a:lvl2pPr>
              <a:buNone/>
              <a:defRPr sz="1800"/>
            </a:lvl2pPr>
            <a:lvl3pPr>
              <a:buNone/>
              <a:defRPr sz="1800"/>
            </a:lvl3pPr>
            <a:lvl4pPr>
              <a:buNone/>
              <a:defRPr sz="1800"/>
            </a:lvl4pPr>
            <a:lvl5pPr>
              <a:buNone/>
              <a:defRPr sz="1800"/>
            </a:lvl5pPr>
          </a:lstStyle>
          <a:p>
            <a:pPr lvl="0"/>
            <a:endParaRPr lang="en-CA" dirty="0" smtClean="0"/>
          </a:p>
        </p:txBody>
      </p:sp>
      <p:sp>
        <p:nvSpPr>
          <p:cNvPr id="13" name="Text Placeholder 22"/>
          <p:cNvSpPr>
            <a:spLocks noGrp="1"/>
          </p:cNvSpPr>
          <p:nvPr>
            <p:ph type="body" sz="quarter" idx="17"/>
          </p:nvPr>
        </p:nvSpPr>
        <p:spPr>
          <a:xfrm>
            <a:off x="2438400" y="990600"/>
            <a:ext cx="6157176" cy="685800"/>
          </a:xfrm>
          <a:prstGeom prst="rect">
            <a:avLst/>
          </a:prstGeom>
        </p:spPr>
        <p:txBody>
          <a:bodyPr anchor="b"/>
          <a:lstStyle>
            <a:lvl1pPr algn="r">
              <a:buNone/>
              <a:defRPr sz="32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sp>
        <p:nvSpPr>
          <p:cNvPr id="14" name="Text Placeholder 22"/>
          <p:cNvSpPr>
            <a:spLocks noGrp="1"/>
          </p:cNvSpPr>
          <p:nvPr>
            <p:ph type="body" sz="quarter" idx="18"/>
          </p:nvPr>
        </p:nvSpPr>
        <p:spPr>
          <a:xfrm>
            <a:off x="2438400" y="1752600"/>
            <a:ext cx="6157176" cy="381000"/>
          </a:xfrm>
          <a:prstGeom prst="rect">
            <a:avLst/>
          </a:prstGeom>
        </p:spPr>
        <p:txBody>
          <a:bodyPr anchor="t"/>
          <a:lstStyle>
            <a:lvl1pPr algn="r">
              <a:buNone/>
              <a:defRPr sz="2000">
                <a:solidFill>
                  <a:schemeClr val="bg1"/>
                </a:solidFill>
              </a:defRPr>
            </a:lvl1pPr>
            <a:lvl2pPr>
              <a:buNone/>
              <a:defRPr sz="1800"/>
            </a:lvl2pPr>
            <a:lvl3pPr>
              <a:buNone/>
              <a:defRPr sz="1800"/>
            </a:lvl3pPr>
            <a:lvl4pPr>
              <a:buNone/>
              <a:defRPr sz="1800"/>
            </a:lvl4pPr>
            <a:lvl5pPr>
              <a:buNone/>
              <a:defRPr sz="1800"/>
            </a:lvl5pPr>
          </a:lstStyle>
          <a:p>
            <a:pPr lvl="0"/>
            <a:endParaRPr lang="en-CA" dirty="0"/>
          </a:p>
        </p:txBody>
      </p:sp>
      <p:pic>
        <p:nvPicPr>
          <p:cNvPr id="15" name="Picture 14" descr="OJP0000032.JPG"/>
          <p:cNvPicPr>
            <a:picLocks/>
          </p:cNvPicPr>
          <p:nvPr userDrawn="1"/>
        </p:nvPicPr>
        <p:blipFill>
          <a:blip r:embed="rId2" cstate="print"/>
          <a:stretch>
            <a:fillRect/>
          </a:stretch>
        </p:blipFill>
        <p:spPr>
          <a:xfrm>
            <a:off x="383224" y="3962400"/>
            <a:ext cx="1597976" cy="1201145"/>
          </a:xfrm>
          <a:prstGeom prst="rect">
            <a:avLst/>
          </a:prstGeom>
        </p:spPr>
      </p:pic>
      <p:pic>
        <p:nvPicPr>
          <p:cNvPr id="16" name="Picture 15" descr="two guys shaking hands_sm.jpg"/>
          <p:cNvPicPr>
            <a:picLocks noChangeAspect="1"/>
          </p:cNvPicPr>
          <p:nvPr userDrawn="1"/>
        </p:nvPicPr>
        <p:blipFill>
          <a:blip r:embed="rId3" cstate="print"/>
          <a:stretch>
            <a:fillRect/>
          </a:stretch>
        </p:blipFill>
        <p:spPr>
          <a:xfrm>
            <a:off x="381000" y="1371600"/>
            <a:ext cx="1600871" cy="2422652"/>
          </a:xfrm>
          <a:prstGeom prst="rect">
            <a:avLst/>
          </a:prstGeom>
        </p:spPr>
      </p:pic>
      <p:pic>
        <p:nvPicPr>
          <p:cNvPr id="17" name="Picture 16" descr="c1227-043.jpg"/>
          <p:cNvPicPr>
            <a:picLocks noChangeAspect="1"/>
          </p:cNvPicPr>
          <p:nvPr userDrawn="1"/>
        </p:nvPicPr>
        <p:blipFill>
          <a:blip r:embed="rId4" cstate="print"/>
          <a:stretch>
            <a:fillRect/>
          </a:stretch>
        </p:blipFill>
        <p:spPr>
          <a:xfrm>
            <a:off x="386071" y="152400"/>
            <a:ext cx="1592955" cy="108586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23622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endParaRPr>
          </a:p>
        </p:txBody>
      </p:sp>
      <p:sp>
        <p:nvSpPr>
          <p:cNvPr id="16" name="Rectangle 15"/>
          <p:cNvSpPr/>
          <p:nvPr/>
        </p:nvSpPr>
        <p:spPr>
          <a:xfrm>
            <a:off x="0" y="0"/>
            <a:ext cx="457200" cy="68580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228600" y="0"/>
            <a:ext cx="1905000" cy="5334000"/>
          </a:xfrm>
          <a:prstGeom prst="rect">
            <a:avLst/>
          </a:prstGeom>
          <a:solidFill>
            <a:srgbClr val="C2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3657600" y="2362200"/>
            <a:ext cx="5486400" cy="152400"/>
          </a:xfrm>
          <a:prstGeom prst="rect">
            <a:avLst/>
          </a:prstGeom>
          <a:solidFill>
            <a:srgbClr val="C2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xmlns:p14="http://schemas.microsoft.com/office/powerpoint/2010/main" id="1" dur="indefinite" restart="never" nodeType="tmRoot"/>
      </p:par>
    </p:tnLst>
  </p:timing>
  <p:hf sldNum="0" hdr="0" ftr="0" dt="0"/>
  <p:txStyles>
    <p:titleStyle>
      <a:lvl1pPr algn="l" defTabSz="640080" rtl="0" eaLnBrk="1" latinLnBrk="0" hangingPunct="1">
        <a:spcBef>
          <a:spcPct val="0"/>
        </a:spcBef>
        <a:buNone/>
        <a:defRPr sz="2800" b="1" kern="1200">
          <a:solidFill>
            <a:schemeClr val="accent3"/>
          </a:solidFill>
          <a:latin typeface="+mj-lt"/>
          <a:ea typeface="+mj-ea"/>
          <a:cs typeface="+mj-cs"/>
        </a:defRPr>
      </a:lvl1pPr>
    </p:titleStyle>
    <p:bodyStyle>
      <a:lvl1pPr marL="240030" indent="-240030" algn="l" defTabSz="640080" rtl="0" eaLnBrk="1" latinLnBrk="0" hangingPunct="1">
        <a:spcBef>
          <a:spcPct val="20000"/>
        </a:spcBef>
        <a:buFont typeface="Arial" pitchFamily="34" charset="0"/>
        <a:buChar char="•"/>
        <a:defRPr sz="2000" b="1" kern="1200">
          <a:solidFill>
            <a:schemeClr val="tx1"/>
          </a:solidFill>
          <a:latin typeface="+mn-lt"/>
          <a:ea typeface="+mn-ea"/>
          <a:cs typeface="+mn-cs"/>
        </a:defRPr>
      </a:lvl1pPr>
      <a:lvl2pPr marL="520065" indent="-200025" algn="l" defTabSz="640080" rtl="0" eaLnBrk="1" latinLnBrk="0" hangingPunct="1">
        <a:spcBef>
          <a:spcPct val="20000"/>
        </a:spcBef>
        <a:buFont typeface="Arial" pitchFamily="34" charset="0"/>
        <a:buChar char="–"/>
        <a:defRPr sz="1700" kern="1200">
          <a:solidFill>
            <a:schemeClr val="accent1"/>
          </a:solidFill>
          <a:latin typeface="+mn-lt"/>
          <a:ea typeface="+mn-ea"/>
          <a:cs typeface="+mn-cs"/>
        </a:defRPr>
      </a:lvl2pPr>
      <a:lvl3pPr marL="800100" indent="-160020" algn="l" defTabSz="640080" rtl="0" eaLnBrk="1" latinLnBrk="0" hangingPunct="1">
        <a:spcBef>
          <a:spcPct val="20000"/>
        </a:spcBef>
        <a:buFont typeface="Arial" pitchFamily="34" charset="0"/>
        <a:buChar char="•"/>
        <a:defRPr sz="1400" kern="1200">
          <a:solidFill>
            <a:schemeClr val="accent1"/>
          </a:solidFill>
          <a:latin typeface="+mn-lt"/>
          <a:ea typeface="+mn-ea"/>
          <a:cs typeface="+mn-cs"/>
        </a:defRPr>
      </a:lvl3pPr>
      <a:lvl4pPr marL="1120140" indent="-160020" algn="l" defTabSz="640080" rtl="0" eaLnBrk="1" latinLnBrk="0" hangingPunct="1">
        <a:spcBef>
          <a:spcPct val="20000"/>
        </a:spcBef>
        <a:buFont typeface="Arial" pitchFamily="34" charset="0"/>
        <a:buChar char="–"/>
        <a:defRPr sz="1400" kern="1200">
          <a:solidFill>
            <a:schemeClr val="accent1"/>
          </a:solidFill>
          <a:latin typeface="+mn-lt"/>
          <a:ea typeface="+mn-ea"/>
          <a:cs typeface="+mn-cs"/>
        </a:defRPr>
      </a:lvl4pPr>
      <a:lvl5pPr marL="1440180" indent="-160020" algn="l" defTabSz="640080" rtl="0" eaLnBrk="1" latinLnBrk="0" hangingPunct="1">
        <a:spcBef>
          <a:spcPct val="20000"/>
        </a:spcBef>
        <a:buFont typeface="Arial" pitchFamily="34" charset="0"/>
        <a:buChar char="»"/>
        <a:defRPr sz="1300" kern="1200">
          <a:solidFill>
            <a:schemeClr val="accent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248400"/>
            <a:ext cx="9144000" cy="152400"/>
          </a:xfrm>
          <a:prstGeom prst="rect">
            <a:avLst/>
          </a:prstGeom>
          <a:solidFill>
            <a:srgbClr val="C2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endParaRPr>
          </a:p>
        </p:txBody>
      </p:sp>
      <p:sp>
        <p:nvSpPr>
          <p:cNvPr id="10" name="Rectangle 9"/>
          <p:cNvSpPr/>
          <p:nvPr/>
        </p:nvSpPr>
        <p:spPr>
          <a:xfrm>
            <a:off x="0" y="6324600"/>
            <a:ext cx="9144000" cy="5334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endParaRPr>
          </a:p>
        </p:txBody>
      </p:sp>
      <p:sp>
        <p:nvSpPr>
          <p:cNvPr id="11" name="Rectangle 10"/>
          <p:cNvSpPr/>
          <p:nvPr/>
        </p:nvSpPr>
        <p:spPr>
          <a:xfrm>
            <a:off x="0" y="208155"/>
            <a:ext cx="9144000" cy="76200"/>
          </a:xfrm>
          <a:prstGeom prst="rect">
            <a:avLst/>
          </a:prstGeom>
          <a:solidFill>
            <a:srgbClr val="C2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0" y="0"/>
            <a:ext cx="9144000" cy="228600"/>
          </a:xfrm>
          <a:prstGeom prst="rect">
            <a:avLst/>
          </a:prstGeom>
          <a:solidFill>
            <a:srgbClr val="2F1E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2F1E0C"/>
              </a:solidFill>
            </a:endParaRPr>
          </a:p>
        </p:txBody>
      </p:sp>
      <p:sp>
        <p:nvSpPr>
          <p:cNvPr id="19" name="TextBox 18"/>
          <p:cNvSpPr txBox="1"/>
          <p:nvPr/>
        </p:nvSpPr>
        <p:spPr>
          <a:xfrm>
            <a:off x="7729868" y="5867400"/>
            <a:ext cx="990600" cy="230832"/>
          </a:xfrm>
          <a:prstGeom prst="rect">
            <a:avLst/>
          </a:prstGeom>
          <a:noFill/>
        </p:spPr>
        <p:txBody>
          <a:bodyPr wrap="square" rtlCol="0">
            <a:spAutoFit/>
          </a:bodyPr>
          <a:lstStyle/>
          <a:p>
            <a:pPr algn="r"/>
            <a:r>
              <a:rPr lang="en-CA" sz="900" dirty="0" smtClean="0"/>
              <a:t>Page </a:t>
            </a:r>
            <a:fld id="{3AF6D275-A9DA-42A3-84CF-34071A21EB12}" type="slidenum">
              <a:rPr lang="en-CA" sz="900" smtClean="0"/>
              <a:pPr algn="r"/>
              <a:t>‹#›</a:t>
            </a:fld>
            <a:endParaRPr lang="en-CA" sz="900"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81" r:id="rId3"/>
    <p:sldLayoutId id="2147483674" r:id="rId4"/>
    <p:sldLayoutId id="2147483675" r:id="rId5"/>
    <p:sldLayoutId id="2147483677" r:id="rId6"/>
    <p:sldLayoutId id="2147483678" r:id="rId7"/>
    <p:sldLayoutId id="2147483680" r:id="rId8"/>
    <p:sldLayoutId id="2147483682" r:id="rId9"/>
  </p:sldLayoutIdLst>
  <p:timing>
    <p:tnLst>
      <p:par>
        <p:cTn xmlns:p14="http://schemas.microsoft.com/office/powerpoint/2010/main" id="1" dur="indefinite" restart="never" nodeType="tmRoot"/>
      </p:par>
    </p:tnLst>
  </p:timing>
  <p:hf sldNum="0" hdr="0" ftr="0" dt="0"/>
  <p:txStyles>
    <p:titleStyle>
      <a:lvl1pPr algn="l" defTabSz="914400" rtl="0" eaLnBrk="1" latinLnBrk="0" hangingPunct="1">
        <a:spcBef>
          <a:spcPct val="0"/>
        </a:spcBef>
        <a:buNone/>
        <a:defRPr sz="2800" b="1"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2.png"/><Relationship Id="rId3"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2.docx"/><Relationship Id="rId5" Type="http://schemas.openxmlformats.org/officeDocument/2006/relationships/image" Target="../media/image38.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838200" y="5943600"/>
            <a:ext cx="6266686" cy="428627"/>
          </a:xfrm>
        </p:spPr>
        <p:txBody>
          <a:bodyPr/>
          <a:lstStyle/>
          <a:p>
            <a:r>
              <a:rPr lang="en-CA" dirty="0" smtClean="0"/>
              <a:t>February 18, 2015</a:t>
            </a:r>
            <a:endParaRPr lang="en-CA" dirty="0"/>
          </a:p>
        </p:txBody>
      </p:sp>
      <p:sp>
        <p:nvSpPr>
          <p:cNvPr id="7" name="Text Placeholder 6"/>
          <p:cNvSpPr>
            <a:spLocks noGrp="1"/>
          </p:cNvSpPr>
          <p:nvPr>
            <p:ph type="body" sz="quarter" idx="17"/>
          </p:nvPr>
        </p:nvSpPr>
        <p:spPr>
          <a:xfrm>
            <a:off x="2286000" y="990600"/>
            <a:ext cx="6477000" cy="685800"/>
          </a:xfrm>
        </p:spPr>
        <p:txBody>
          <a:bodyPr/>
          <a:lstStyle/>
          <a:p>
            <a:r>
              <a:rPr lang="en-CA" sz="2800" dirty="0"/>
              <a:t>Grazing Lease </a:t>
            </a:r>
            <a:r>
              <a:rPr lang="en-CA" sz="2800" dirty="0" smtClean="0"/>
              <a:t>Royalties</a:t>
            </a:r>
            <a:br>
              <a:rPr lang="en-CA" sz="2800" dirty="0" smtClean="0"/>
            </a:br>
            <a:r>
              <a:rPr lang="en-CA" sz="2800" dirty="0" smtClean="0"/>
              <a:t>Alberta’s </a:t>
            </a:r>
            <a:r>
              <a:rPr lang="en-CA" sz="2800" dirty="0"/>
              <a:t>Grazing </a:t>
            </a:r>
            <a:r>
              <a:rPr lang="en-CA" sz="2800" dirty="0" smtClean="0"/>
              <a:t>Lease Framework</a:t>
            </a:r>
            <a:endParaRPr lang="en-CA" sz="2800" dirty="0"/>
          </a:p>
        </p:txBody>
      </p:sp>
      <p:sp>
        <p:nvSpPr>
          <p:cNvPr id="8" name="Text Placeholder 7"/>
          <p:cNvSpPr>
            <a:spLocks noGrp="1"/>
          </p:cNvSpPr>
          <p:nvPr>
            <p:ph type="body" sz="quarter" idx="18"/>
          </p:nvPr>
        </p:nvSpPr>
        <p:spPr>
          <a:xfrm>
            <a:off x="2438400" y="1752600"/>
            <a:ext cx="6324600" cy="381000"/>
          </a:xfrm>
        </p:spPr>
        <p:txBody>
          <a:bodyPr/>
          <a:lstStyle/>
          <a:p>
            <a:r>
              <a:rPr lang="en-CA" sz="1800" dirty="0"/>
              <a:t>Background, Proposed Changes, Rational &amp; Implementation</a:t>
            </a:r>
          </a:p>
          <a:p>
            <a:endParaRPr lang="en-CA" sz="1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3962400"/>
            <a:ext cx="2819400" cy="2819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45288"/>
            <a:ext cx="3505200" cy="54734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69" y="645289"/>
            <a:ext cx="3531922" cy="5473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4343400" y="3262954"/>
            <a:ext cx="762001" cy="533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017700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Formula</a:t>
            </a:r>
            <a:endParaRPr lang="en-CA" dirty="0"/>
          </a:p>
        </p:txBody>
      </p:sp>
      <p:sp>
        <p:nvSpPr>
          <p:cNvPr id="3" name="Content Placeholder 2"/>
          <p:cNvSpPr>
            <a:spLocks noGrp="1"/>
          </p:cNvSpPr>
          <p:nvPr>
            <p:ph idx="1"/>
          </p:nvPr>
        </p:nvSpPr>
        <p:spPr>
          <a:xfrm>
            <a:off x="457200" y="1371600"/>
            <a:ext cx="8229600" cy="4525963"/>
          </a:xfrm>
        </p:spPr>
        <p:txBody>
          <a:bodyPr/>
          <a:lstStyle/>
          <a:p>
            <a:pPr lvl="0"/>
            <a:r>
              <a:rPr lang="en-CA" sz="2200" dirty="0" smtClean="0"/>
              <a:t>Market-based </a:t>
            </a:r>
            <a:r>
              <a:rPr lang="en-CA" sz="2200" dirty="0"/>
              <a:t>administrative formula:</a:t>
            </a:r>
          </a:p>
          <a:p>
            <a:pPr lvl="1">
              <a:buFont typeface="Courier New" panose="02070309020205020404" pitchFamily="49" charset="0"/>
              <a:buChar char="o"/>
            </a:pPr>
            <a:r>
              <a:rPr lang="en-CA" sz="1800" dirty="0"/>
              <a:t>Similar to lumber stumpage, deciduous timber, OSB, pulp </a:t>
            </a:r>
            <a:r>
              <a:rPr lang="en-CA" sz="1800" dirty="0" smtClean="0"/>
              <a:t>and, </a:t>
            </a:r>
            <a:r>
              <a:rPr lang="en-CA" sz="1800" dirty="0"/>
              <a:t>to some extent, </a:t>
            </a:r>
            <a:r>
              <a:rPr lang="en-CA" sz="1800" dirty="0" smtClean="0"/>
              <a:t>to conventional </a:t>
            </a:r>
            <a:r>
              <a:rPr lang="en-CA" sz="1800" dirty="0"/>
              <a:t>oil and gas</a:t>
            </a:r>
          </a:p>
          <a:p>
            <a:pPr lvl="0"/>
            <a:r>
              <a:rPr lang="en-CA" sz="2200" dirty="0" smtClean="0"/>
              <a:t>Minimums </a:t>
            </a:r>
            <a:r>
              <a:rPr lang="en-CA" sz="2200" dirty="0"/>
              <a:t>when cattle prices are low and no net income is projected:</a:t>
            </a:r>
          </a:p>
          <a:p>
            <a:pPr lvl="1">
              <a:buFont typeface="Courier New" panose="02070309020205020404" pitchFamily="49" charset="0"/>
              <a:buChar char="o"/>
            </a:pPr>
            <a:r>
              <a:rPr lang="en-CA" sz="1800" dirty="0"/>
              <a:t>Zone 1 Minimum - $2.30</a:t>
            </a:r>
          </a:p>
          <a:p>
            <a:pPr lvl="1">
              <a:buFont typeface="Courier New" panose="02070309020205020404" pitchFamily="49" charset="0"/>
              <a:buChar char="o"/>
            </a:pPr>
            <a:r>
              <a:rPr lang="en-CA" sz="1800" dirty="0"/>
              <a:t>Zone 2 Minimum - $1.30</a:t>
            </a:r>
          </a:p>
          <a:p>
            <a:pPr lvl="0"/>
            <a:r>
              <a:rPr lang="en-CA" sz="2200" dirty="0" smtClean="0"/>
              <a:t>When beef prices rise to the point where the industry can earn a profit, 10</a:t>
            </a:r>
            <a:r>
              <a:rPr lang="en-CA" sz="2200" dirty="0"/>
              <a:t>% of the projected net income from the lease </a:t>
            </a:r>
            <a:r>
              <a:rPr lang="en-CA" sz="2200" dirty="0" smtClean="0"/>
              <a:t>is added to the base as </a:t>
            </a:r>
            <a:r>
              <a:rPr lang="en-CA" sz="2200" dirty="0"/>
              <a:t>variable rent – this percentage increases as returns to the leaseholder improve</a:t>
            </a:r>
          </a:p>
          <a:p>
            <a:endParaRPr lang="en-CA" dirty="0"/>
          </a:p>
        </p:txBody>
      </p:sp>
    </p:spTree>
    <p:extLst>
      <p:ext uri="{BB962C8B-B14F-4D97-AF65-F5344CB8AC3E}">
        <p14:creationId xmlns:p14="http://schemas.microsoft.com/office/powerpoint/2010/main" val="37375295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itle 1"/>
          <p:cNvSpPr>
            <a:spLocks noGrp="1"/>
          </p:cNvSpPr>
          <p:nvPr>
            <p:ph type="title"/>
          </p:nvPr>
        </p:nvSpPr>
        <p:spPr>
          <a:xfrm>
            <a:off x="457200" y="381000"/>
            <a:ext cx="6705600" cy="731838"/>
          </a:xfrm>
        </p:spPr>
        <p:txBody>
          <a:bodyPr/>
          <a:lstStyle/>
          <a:p>
            <a:r>
              <a:rPr lang="en-CA" smtClean="0"/>
              <a:t>Market-Based Administrative Formula</a:t>
            </a:r>
            <a:endParaRPr lang="en-US" dirty="0" smtClean="0"/>
          </a:p>
        </p:txBody>
      </p:sp>
      <p:grpSp>
        <p:nvGrpSpPr>
          <p:cNvPr id="2" name="Group 1"/>
          <p:cNvGrpSpPr/>
          <p:nvPr/>
        </p:nvGrpSpPr>
        <p:grpSpPr>
          <a:xfrm>
            <a:off x="533400" y="1066800"/>
            <a:ext cx="8153400" cy="4718643"/>
            <a:chOff x="152400" y="685800"/>
            <a:chExt cx="8537575" cy="5205413"/>
          </a:xfrm>
        </p:grpSpPr>
        <p:pic>
          <p:nvPicPr>
            <p:cNvPr id="25602" name="Picture 25" descr="C:\Documents and Settings\rsimpson\Local Settings\Temporary Internet Files\Content.IE5\09UCFC6E\MPj02021110000[1].jpg"/>
            <p:cNvPicPr>
              <a:picLocks noChangeAspect="1" noChangeArrowheads="1"/>
            </p:cNvPicPr>
            <p:nvPr/>
          </p:nvPicPr>
          <p:blipFill>
            <a:blip r:embed="rId3" cstate="print"/>
            <a:srcRect/>
            <a:stretch>
              <a:fillRect/>
            </a:stretch>
          </p:blipFill>
          <p:spPr bwMode="auto">
            <a:xfrm>
              <a:off x="6423025" y="4391026"/>
              <a:ext cx="2266950" cy="1500187"/>
            </a:xfrm>
            <a:prstGeom prst="rect">
              <a:avLst/>
            </a:prstGeom>
            <a:noFill/>
            <a:ln w="9525">
              <a:noFill/>
              <a:miter lim="800000"/>
              <a:headEnd/>
              <a:tailEnd/>
            </a:ln>
          </p:spPr>
        </p:pic>
        <p:sp>
          <p:nvSpPr>
            <p:cNvPr id="19" name="Down Arrow 18"/>
            <p:cNvSpPr/>
            <p:nvPr/>
          </p:nvSpPr>
          <p:spPr bwMode="auto">
            <a:xfrm>
              <a:off x="3994150" y="2951420"/>
              <a:ext cx="812801" cy="928687"/>
            </a:xfrm>
            <a:prstGeom prst="downArrow">
              <a:avLst/>
            </a:prstGeom>
            <a:solidFill>
              <a:schemeClr val="accent3">
                <a:lumMod val="95000"/>
              </a:schemeClr>
            </a:solidFill>
            <a:ln w="3175" cap="flat" cmpd="sng" algn="ctr">
              <a:solidFill>
                <a:schemeClr val="bg2"/>
              </a:solidFill>
              <a:prstDash val="solid"/>
              <a:round/>
              <a:headEnd type="none" w="med" len="med"/>
              <a:tailEnd type="none" w="med" len="med"/>
            </a:ln>
            <a:effectLst/>
          </p:spPr>
          <p:txBody>
            <a:bodyPr/>
            <a:lstStyle/>
            <a:p>
              <a:pPr algn="ctr">
                <a:defRPr/>
              </a:pPr>
              <a:endParaRPr lang="en-US" dirty="0"/>
            </a:p>
          </p:txBody>
        </p:sp>
        <p:sp>
          <p:nvSpPr>
            <p:cNvPr id="25604" name="Down Arrow 16"/>
            <p:cNvSpPr>
              <a:spLocks noChangeArrowheads="1"/>
            </p:cNvSpPr>
            <p:nvPr/>
          </p:nvSpPr>
          <p:spPr bwMode="auto">
            <a:xfrm rot="17067736">
              <a:off x="7009786" y="2257908"/>
              <a:ext cx="769937" cy="1992312"/>
            </a:xfrm>
            <a:prstGeom prst="downArrow">
              <a:avLst>
                <a:gd name="adj1" fmla="val 50000"/>
                <a:gd name="adj2" fmla="val 50003"/>
              </a:avLst>
            </a:prstGeom>
            <a:solidFill>
              <a:srgbClr val="C00000">
                <a:alpha val="25098"/>
              </a:srgbClr>
            </a:solidFill>
            <a:ln w="3175" algn="ctr">
              <a:solidFill>
                <a:schemeClr val="bg2"/>
              </a:solidFill>
              <a:round/>
              <a:headEnd/>
              <a:tailEnd/>
            </a:ln>
          </p:spPr>
          <p:txBody>
            <a:bodyPr/>
            <a:lstStyle/>
            <a:p>
              <a:pPr algn="ctr"/>
              <a:endParaRPr lang="en-US"/>
            </a:p>
          </p:txBody>
        </p:sp>
        <p:sp>
          <p:nvSpPr>
            <p:cNvPr id="25605" name="Down Arrow 15"/>
            <p:cNvSpPr>
              <a:spLocks noChangeArrowheads="1"/>
            </p:cNvSpPr>
            <p:nvPr/>
          </p:nvSpPr>
          <p:spPr bwMode="auto">
            <a:xfrm rot="17067736">
              <a:off x="1029726" y="2010560"/>
              <a:ext cx="768350" cy="2252662"/>
            </a:xfrm>
            <a:prstGeom prst="downArrow">
              <a:avLst>
                <a:gd name="adj1" fmla="val 50000"/>
                <a:gd name="adj2" fmla="val 50004"/>
              </a:avLst>
            </a:prstGeom>
            <a:solidFill>
              <a:srgbClr val="0070C0">
                <a:alpha val="25098"/>
              </a:srgbClr>
            </a:solidFill>
            <a:ln w="3175" algn="ctr">
              <a:solidFill>
                <a:schemeClr val="bg2"/>
              </a:solidFill>
              <a:round/>
              <a:headEnd/>
              <a:tailEnd/>
            </a:ln>
          </p:spPr>
          <p:txBody>
            <a:bodyPr/>
            <a:lstStyle/>
            <a:p>
              <a:pPr algn="ctr"/>
              <a:endParaRPr lang="en-US"/>
            </a:p>
          </p:txBody>
        </p:sp>
        <p:pic>
          <p:nvPicPr>
            <p:cNvPr id="25607" name="Picture 6" descr="C:\Documents and Settings\rsimpson\Local Settings\Temporary Internet Files\Content.IE5\G33Y87FV\MPj02622760000[1].jpg"/>
            <p:cNvPicPr>
              <a:picLocks noChangeAspect="1" noChangeArrowheads="1"/>
            </p:cNvPicPr>
            <p:nvPr/>
          </p:nvPicPr>
          <p:blipFill>
            <a:blip r:embed="rId4" cstate="print"/>
            <a:srcRect/>
            <a:stretch>
              <a:fillRect/>
            </a:stretch>
          </p:blipFill>
          <p:spPr bwMode="auto">
            <a:xfrm>
              <a:off x="152400" y="836613"/>
              <a:ext cx="1943100" cy="1282700"/>
            </a:xfrm>
            <a:prstGeom prst="rect">
              <a:avLst/>
            </a:prstGeom>
            <a:noFill/>
            <a:ln w="9525">
              <a:noFill/>
              <a:miter lim="800000"/>
              <a:headEnd/>
              <a:tailEnd/>
            </a:ln>
          </p:spPr>
        </p:pic>
        <p:sp>
          <p:nvSpPr>
            <p:cNvPr id="10" name="TextBox 9"/>
            <p:cNvSpPr txBox="1"/>
            <p:nvPr/>
          </p:nvSpPr>
          <p:spPr>
            <a:xfrm>
              <a:off x="481610" y="2462213"/>
              <a:ext cx="1754187" cy="1188342"/>
            </a:xfrm>
            <a:prstGeom prst="rect">
              <a:avLst/>
            </a:prstGeom>
            <a:noFill/>
          </p:spPr>
          <p:txBody>
            <a:bodyPr>
              <a:spAutoFit/>
            </a:bodyPr>
            <a:lstStyle/>
            <a:p>
              <a:pPr algn="ctr">
                <a:defRPr/>
              </a:pPr>
              <a:r>
                <a:rPr lang="en-US" sz="1600" b="1" dirty="0" smtClean="0">
                  <a:solidFill>
                    <a:schemeClr val="tx1">
                      <a:lumMod val="65000"/>
                      <a:lumOff val="35000"/>
                    </a:schemeClr>
                  </a:solidFill>
                  <a:latin typeface="+mn-lt"/>
                </a:rPr>
                <a:t>“Input Value”: Market </a:t>
              </a:r>
              <a:r>
                <a:rPr lang="en-US" sz="1600" b="1" dirty="0">
                  <a:solidFill>
                    <a:schemeClr val="tx1">
                      <a:lumMod val="65000"/>
                      <a:lumOff val="35000"/>
                    </a:schemeClr>
                  </a:solidFill>
                  <a:latin typeface="+mn-lt"/>
                </a:rPr>
                <a:t>Price &amp; Transportation Cost</a:t>
              </a:r>
            </a:p>
          </p:txBody>
        </p:sp>
        <p:sp>
          <p:nvSpPr>
            <p:cNvPr id="13" name="TextBox 12"/>
            <p:cNvSpPr txBox="1"/>
            <p:nvPr/>
          </p:nvSpPr>
          <p:spPr>
            <a:xfrm>
              <a:off x="3034208" y="3972114"/>
              <a:ext cx="2717476" cy="916722"/>
            </a:xfrm>
            <a:prstGeom prst="rect">
              <a:avLst/>
            </a:prstGeom>
            <a:noFill/>
          </p:spPr>
          <p:txBody>
            <a:bodyPr wrap="square">
              <a:spAutoFit/>
            </a:bodyPr>
            <a:lstStyle/>
            <a:p>
              <a:pPr algn="ctr">
                <a:defRPr/>
              </a:pPr>
              <a:r>
                <a:rPr lang="en-US" sz="1600" b="1" dirty="0">
                  <a:solidFill>
                    <a:schemeClr val="tx1">
                      <a:lumMod val="65000"/>
                      <a:lumOff val="35000"/>
                    </a:schemeClr>
                  </a:solidFill>
                  <a:latin typeface="+mn-lt"/>
                </a:rPr>
                <a:t>“Residual Income” before </a:t>
              </a:r>
              <a:r>
                <a:rPr lang="en-US" sz="1600" b="1" dirty="0" smtClean="0">
                  <a:solidFill>
                    <a:schemeClr val="tx1">
                      <a:lumMod val="65000"/>
                      <a:lumOff val="35000"/>
                    </a:schemeClr>
                  </a:solidFill>
                  <a:latin typeface="+mn-lt"/>
                </a:rPr>
                <a:t>“Return to Capital”</a:t>
              </a:r>
              <a:endParaRPr lang="en-US" sz="1600" b="1" dirty="0">
                <a:solidFill>
                  <a:schemeClr val="tx1">
                    <a:lumMod val="65000"/>
                    <a:lumOff val="35000"/>
                  </a:schemeClr>
                </a:solidFill>
                <a:latin typeface="+mn-lt"/>
              </a:endParaRPr>
            </a:p>
          </p:txBody>
        </p:sp>
        <p:sp>
          <p:nvSpPr>
            <p:cNvPr id="18" name="TextBox 17"/>
            <p:cNvSpPr txBox="1"/>
            <p:nvPr/>
          </p:nvSpPr>
          <p:spPr>
            <a:xfrm>
              <a:off x="2565399" y="1530095"/>
              <a:ext cx="3643312" cy="373479"/>
            </a:xfrm>
            <a:prstGeom prst="rect">
              <a:avLst/>
            </a:prstGeom>
            <a:noFill/>
          </p:spPr>
          <p:txBody>
            <a:bodyPr>
              <a:spAutoFit/>
            </a:bodyPr>
            <a:lstStyle/>
            <a:p>
              <a:pPr algn="ctr">
                <a:defRPr/>
              </a:pPr>
              <a:r>
                <a:rPr lang="en-US" sz="1600" b="1" dirty="0">
                  <a:solidFill>
                    <a:srgbClr val="0070C0"/>
                  </a:solidFill>
                  <a:latin typeface="+mn-lt"/>
                </a:rPr>
                <a:t>less </a:t>
              </a:r>
              <a:r>
                <a:rPr lang="en-US" sz="1600" b="1" dirty="0" smtClean="0">
                  <a:solidFill>
                    <a:srgbClr val="0070C0"/>
                  </a:solidFill>
                  <a:latin typeface="+mn-lt"/>
                </a:rPr>
                <a:t>“Input </a:t>
              </a:r>
              <a:r>
                <a:rPr lang="en-US" sz="1600" b="1" dirty="0" smtClean="0">
                  <a:solidFill>
                    <a:srgbClr val="0070C0"/>
                  </a:solidFill>
                </a:rPr>
                <a:t>Value”</a:t>
              </a:r>
              <a:endParaRPr lang="en-US" sz="1600" b="1" dirty="0">
                <a:solidFill>
                  <a:srgbClr val="0070C0"/>
                </a:solidFill>
                <a:latin typeface="+mn-lt"/>
              </a:endParaRPr>
            </a:p>
          </p:txBody>
        </p:sp>
        <p:cxnSp>
          <p:nvCxnSpPr>
            <p:cNvPr id="25611" name="Straight Connector 38"/>
            <p:cNvCxnSpPr>
              <a:cxnSpLocks noChangeShapeType="1"/>
            </p:cNvCxnSpPr>
            <p:nvPr/>
          </p:nvCxnSpPr>
          <p:spPr bwMode="auto">
            <a:xfrm rot="5400000">
              <a:off x="1953293" y="3405189"/>
              <a:ext cx="2143126" cy="0"/>
            </a:xfrm>
            <a:prstGeom prst="line">
              <a:avLst/>
            </a:prstGeom>
            <a:noFill/>
            <a:ln w="19050" algn="ctr">
              <a:solidFill>
                <a:srgbClr val="0070C0"/>
              </a:solidFill>
              <a:prstDash val="dash"/>
              <a:round/>
              <a:headEnd/>
              <a:tailEnd/>
            </a:ln>
          </p:spPr>
        </p:cxnSp>
        <p:cxnSp>
          <p:nvCxnSpPr>
            <p:cNvPr id="25612" name="Straight Connector 40"/>
            <p:cNvCxnSpPr>
              <a:cxnSpLocks noChangeShapeType="1"/>
            </p:cNvCxnSpPr>
            <p:nvPr/>
          </p:nvCxnSpPr>
          <p:spPr bwMode="auto">
            <a:xfrm rot="5400000">
              <a:off x="4709318" y="3628232"/>
              <a:ext cx="1857375" cy="1588"/>
            </a:xfrm>
            <a:prstGeom prst="line">
              <a:avLst/>
            </a:prstGeom>
            <a:noFill/>
            <a:ln w="19050" algn="ctr">
              <a:solidFill>
                <a:srgbClr val="E82D0E"/>
              </a:solidFill>
              <a:prstDash val="dash"/>
              <a:round/>
              <a:headEnd/>
              <a:tailEnd/>
            </a:ln>
          </p:spPr>
        </p:cxnSp>
        <p:sp>
          <p:nvSpPr>
            <p:cNvPr id="26" name="TextBox 25"/>
            <p:cNvSpPr txBox="1"/>
            <p:nvPr/>
          </p:nvSpPr>
          <p:spPr>
            <a:xfrm>
              <a:off x="6389073" y="2703257"/>
              <a:ext cx="1864802" cy="1188342"/>
            </a:xfrm>
            <a:prstGeom prst="rect">
              <a:avLst/>
            </a:prstGeom>
            <a:noFill/>
          </p:spPr>
          <p:txBody>
            <a:bodyPr wrap="square">
              <a:spAutoFit/>
            </a:bodyPr>
            <a:lstStyle/>
            <a:p>
              <a:pPr algn="ctr">
                <a:defRPr/>
              </a:pPr>
              <a:r>
                <a:rPr lang="en-US" sz="1600" b="1" dirty="0" smtClean="0">
                  <a:solidFill>
                    <a:schemeClr val="tx1">
                      <a:lumMod val="65000"/>
                      <a:lumOff val="35000"/>
                    </a:schemeClr>
                  </a:solidFill>
                  <a:latin typeface="+mn-lt"/>
                </a:rPr>
                <a:t>“Output </a:t>
              </a:r>
              <a:r>
                <a:rPr lang="en-US" sz="1600" b="1" dirty="0" smtClean="0">
                  <a:solidFill>
                    <a:schemeClr val="tx1">
                      <a:lumMod val="65000"/>
                      <a:lumOff val="35000"/>
                    </a:schemeClr>
                  </a:solidFill>
                </a:rPr>
                <a:t>Value”: </a:t>
              </a:r>
              <a:r>
                <a:rPr lang="en-US" sz="1600" b="1" dirty="0" smtClean="0">
                  <a:solidFill>
                    <a:schemeClr val="tx1">
                      <a:lumMod val="65000"/>
                      <a:lumOff val="35000"/>
                    </a:schemeClr>
                  </a:solidFill>
                  <a:latin typeface="+mn-lt"/>
                </a:rPr>
                <a:t>Market </a:t>
              </a:r>
              <a:r>
                <a:rPr lang="en-US" sz="1600" b="1" dirty="0">
                  <a:solidFill>
                    <a:schemeClr val="tx1">
                      <a:lumMod val="65000"/>
                      <a:lumOff val="35000"/>
                    </a:schemeClr>
                  </a:solidFill>
                  <a:latin typeface="+mn-lt"/>
                </a:rPr>
                <a:t>Price &amp; Transportation Cost</a:t>
              </a:r>
            </a:p>
          </p:txBody>
        </p:sp>
        <p:sp>
          <p:nvSpPr>
            <p:cNvPr id="24" name="Bent-Up Arrow 23"/>
            <p:cNvSpPr/>
            <p:nvPr/>
          </p:nvSpPr>
          <p:spPr bwMode="auto">
            <a:xfrm flipH="1" flipV="1">
              <a:off x="2922587" y="1660270"/>
              <a:ext cx="500063" cy="500062"/>
            </a:xfrm>
            <a:prstGeom prst="bentUpArrow">
              <a:avLst>
                <a:gd name="adj1" fmla="val 12123"/>
                <a:gd name="adj2" fmla="val 25000"/>
                <a:gd name="adj3" fmla="val 25000"/>
              </a:avLst>
            </a:prstGeom>
            <a:solidFill>
              <a:srgbClr val="0070C0"/>
            </a:solidFill>
            <a:ln w="3175" cap="flat" cmpd="sng" algn="ctr">
              <a:solidFill>
                <a:schemeClr val="bg2"/>
              </a:solidFill>
              <a:prstDash val="solid"/>
              <a:round/>
              <a:headEnd type="none" w="med" len="med"/>
              <a:tailEnd type="none" w="med" len="med"/>
            </a:ln>
            <a:effectLst/>
          </p:spPr>
          <p:txBody>
            <a:bodyPr/>
            <a:lstStyle/>
            <a:p>
              <a:pPr algn="ctr">
                <a:defRPr/>
              </a:pPr>
              <a:endParaRPr lang="en-US"/>
            </a:p>
          </p:txBody>
        </p:sp>
        <p:sp>
          <p:nvSpPr>
            <p:cNvPr id="25" name="Bent-Up Arrow 24"/>
            <p:cNvSpPr/>
            <p:nvPr/>
          </p:nvSpPr>
          <p:spPr bwMode="auto">
            <a:xfrm flipV="1">
              <a:off x="5280025" y="1703132"/>
              <a:ext cx="428625" cy="1000125"/>
            </a:xfrm>
            <a:prstGeom prst="bentUpArrow">
              <a:avLst>
                <a:gd name="adj1" fmla="val 12123"/>
                <a:gd name="adj2" fmla="val 25000"/>
                <a:gd name="adj3" fmla="val 25000"/>
              </a:avLst>
            </a:prstGeom>
            <a:solidFill>
              <a:srgbClr val="E82D0E"/>
            </a:solidFill>
            <a:ln w="3175" cap="flat" cmpd="sng" algn="ctr">
              <a:solidFill>
                <a:schemeClr val="bg2"/>
              </a:solidFill>
              <a:prstDash val="solid"/>
              <a:round/>
              <a:headEnd type="none" w="med" len="med"/>
              <a:tailEnd type="none" w="med" len="med"/>
            </a:ln>
            <a:effectLst/>
          </p:spPr>
          <p:txBody>
            <a:bodyPr/>
            <a:lstStyle/>
            <a:p>
              <a:pPr algn="ctr">
                <a:defRPr/>
              </a:pPr>
              <a:endParaRPr lang="en-US"/>
            </a:p>
          </p:txBody>
        </p:sp>
        <p:sp>
          <p:nvSpPr>
            <p:cNvPr id="22" name="TextBox 21"/>
            <p:cNvSpPr txBox="1"/>
            <p:nvPr/>
          </p:nvSpPr>
          <p:spPr>
            <a:xfrm>
              <a:off x="2788550" y="685800"/>
              <a:ext cx="3286126" cy="441385"/>
            </a:xfrm>
            <a:prstGeom prst="rect">
              <a:avLst/>
            </a:prstGeom>
            <a:noFill/>
          </p:spPr>
          <p:txBody>
            <a:bodyPr wrap="square">
              <a:spAutoFit/>
            </a:bodyPr>
            <a:lstStyle/>
            <a:p>
              <a:pPr algn="ctr">
                <a:defRPr/>
              </a:pPr>
              <a:r>
                <a:rPr lang="en-US" sz="2000" dirty="0" smtClean="0">
                  <a:solidFill>
                    <a:schemeClr val="tx1">
                      <a:lumMod val="65000"/>
                      <a:lumOff val="35000"/>
                    </a:schemeClr>
                  </a:solidFill>
                  <a:latin typeface="+mn-lt"/>
                </a:rPr>
                <a:t>Grazing Lease </a:t>
              </a:r>
              <a:r>
                <a:rPr lang="en-US" sz="2000" dirty="0">
                  <a:solidFill>
                    <a:schemeClr val="tx1">
                      <a:lumMod val="65000"/>
                      <a:lumOff val="35000"/>
                    </a:schemeClr>
                  </a:solidFill>
                  <a:latin typeface="+mn-lt"/>
                </a:rPr>
                <a:t>Activities </a:t>
              </a:r>
            </a:p>
          </p:txBody>
        </p:sp>
        <p:sp>
          <p:nvSpPr>
            <p:cNvPr id="28" name="TextBox 27"/>
            <p:cNvSpPr txBox="1"/>
            <p:nvPr/>
          </p:nvSpPr>
          <p:spPr>
            <a:xfrm>
              <a:off x="3349625" y="1085849"/>
              <a:ext cx="2144712" cy="645100"/>
            </a:xfrm>
            <a:prstGeom prst="rect">
              <a:avLst/>
            </a:prstGeom>
            <a:noFill/>
          </p:spPr>
          <p:txBody>
            <a:bodyPr>
              <a:spAutoFit/>
            </a:bodyPr>
            <a:lstStyle/>
            <a:p>
              <a:pPr algn="ctr">
                <a:defRPr/>
              </a:pPr>
              <a:r>
                <a:rPr lang="en-US" sz="1600" b="1" dirty="0" smtClean="0">
                  <a:solidFill>
                    <a:srgbClr val="E82D0E"/>
                  </a:solidFill>
                  <a:latin typeface="+mn-lt"/>
                </a:rPr>
                <a:t>“Output Value” </a:t>
              </a:r>
              <a:endParaRPr lang="en-US" sz="1600" b="1" dirty="0">
                <a:solidFill>
                  <a:srgbClr val="E82D0E"/>
                </a:solidFill>
                <a:latin typeface="+mn-lt"/>
              </a:endParaRPr>
            </a:p>
            <a:p>
              <a:pPr algn="ctr">
                <a:defRPr/>
              </a:pPr>
              <a:r>
                <a:rPr lang="en-US" sz="1600" dirty="0" smtClean="0">
                  <a:latin typeface="+mn-lt"/>
                </a:rPr>
                <a:t>		</a:t>
              </a:r>
              <a:endParaRPr lang="en-US" sz="1600" dirty="0">
                <a:latin typeface="+mn-lt"/>
              </a:endParaRPr>
            </a:p>
          </p:txBody>
        </p:sp>
        <p:sp>
          <p:nvSpPr>
            <p:cNvPr id="29" name="Rectangle 28"/>
            <p:cNvSpPr/>
            <p:nvPr/>
          </p:nvSpPr>
          <p:spPr>
            <a:xfrm>
              <a:off x="3351212" y="1872994"/>
              <a:ext cx="2143125" cy="830263"/>
            </a:xfrm>
            <a:prstGeom prst="rect">
              <a:avLst/>
            </a:prstGeom>
          </p:spPr>
          <p:txBody>
            <a:bodyPr>
              <a:spAutoFit/>
            </a:bodyPr>
            <a:lstStyle/>
            <a:p>
              <a:pPr algn="ctr">
                <a:defRPr/>
              </a:pPr>
              <a:r>
                <a:rPr lang="en-US" sz="1600" b="1" dirty="0">
                  <a:solidFill>
                    <a:schemeClr val="tx1">
                      <a:lumMod val="65000"/>
                      <a:lumOff val="35000"/>
                    </a:schemeClr>
                  </a:solidFill>
                  <a:latin typeface="+mn-lt"/>
                </a:rPr>
                <a:t>less operating </a:t>
              </a:r>
            </a:p>
            <a:p>
              <a:pPr algn="ctr">
                <a:defRPr/>
              </a:pPr>
              <a:r>
                <a:rPr lang="en-US" sz="1600" b="1" dirty="0">
                  <a:solidFill>
                    <a:schemeClr val="tx1">
                      <a:lumMod val="65000"/>
                      <a:lumOff val="35000"/>
                    </a:schemeClr>
                  </a:solidFill>
                  <a:latin typeface="+mn-lt"/>
                </a:rPr>
                <a:t>and labor costs</a:t>
              </a:r>
            </a:p>
            <a:p>
              <a:pPr algn="ctr">
                <a:defRPr/>
              </a:pPr>
              <a:r>
                <a:rPr lang="en-US" sz="1600" b="1" dirty="0">
                  <a:solidFill>
                    <a:schemeClr val="tx1">
                      <a:lumMod val="65000"/>
                      <a:lumOff val="35000"/>
                    </a:schemeClr>
                  </a:solidFill>
                  <a:latin typeface="+mn-lt"/>
                </a:rPr>
                <a:t>(2005 cost survey)</a:t>
              </a:r>
            </a:p>
          </p:txBody>
        </p:sp>
        <p:sp>
          <p:nvSpPr>
            <p:cNvPr id="30" name="Rectangle 29"/>
            <p:cNvSpPr/>
            <p:nvPr/>
          </p:nvSpPr>
          <p:spPr>
            <a:xfrm>
              <a:off x="2959412" y="4896377"/>
              <a:ext cx="2888781" cy="780911"/>
            </a:xfrm>
            <a:prstGeom prst="rect">
              <a:avLst/>
            </a:prstGeom>
          </p:spPr>
          <p:txBody>
            <a:bodyPr wrap="square">
              <a:spAutoFit/>
            </a:bodyPr>
            <a:lstStyle/>
            <a:p>
              <a:pPr algn="ctr">
                <a:defRPr/>
              </a:pPr>
              <a:r>
                <a:rPr lang="en-US" sz="2000" b="1" i="1" dirty="0">
                  <a:solidFill>
                    <a:schemeClr val="tx1">
                      <a:lumMod val="65000"/>
                      <a:lumOff val="35000"/>
                    </a:schemeClr>
                  </a:solidFill>
                  <a:latin typeface="+mn-lt"/>
                </a:rPr>
                <a:t>Rent is a </a:t>
              </a:r>
              <a:r>
                <a:rPr lang="en-US" sz="2000" b="1" i="1" dirty="0" smtClean="0">
                  <a:solidFill>
                    <a:schemeClr val="tx1">
                      <a:lumMod val="65000"/>
                      <a:lumOff val="35000"/>
                    </a:schemeClr>
                  </a:solidFill>
                  <a:latin typeface="+mn-lt"/>
                </a:rPr>
                <a:t>Portion </a:t>
              </a:r>
              <a:r>
                <a:rPr lang="en-US" sz="2000" b="1" i="1" dirty="0">
                  <a:solidFill>
                    <a:schemeClr val="tx1">
                      <a:lumMod val="65000"/>
                      <a:lumOff val="35000"/>
                    </a:schemeClr>
                  </a:solidFill>
                  <a:latin typeface="+mn-lt"/>
                </a:rPr>
                <a:t>of </a:t>
              </a:r>
              <a:r>
                <a:rPr lang="en-US" sz="2000" b="1" i="1" dirty="0" smtClean="0">
                  <a:solidFill>
                    <a:schemeClr val="tx1">
                      <a:lumMod val="65000"/>
                      <a:lumOff val="35000"/>
                    </a:schemeClr>
                  </a:solidFill>
                  <a:latin typeface="+mn-lt"/>
                </a:rPr>
                <a:t>“Residual Income”</a:t>
              </a:r>
              <a:endParaRPr lang="en-US" sz="2000" b="1" i="1" dirty="0">
                <a:solidFill>
                  <a:schemeClr val="tx1">
                    <a:lumMod val="65000"/>
                    <a:lumOff val="35000"/>
                  </a:schemeClr>
                </a:solidFill>
                <a:latin typeface="+mn-lt"/>
              </a:endParaRPr>
            </a:p>
          </p:txBody>
        </p:sp>
      </p:grpSp>
      <p:sp>
        <p:nvSpPr>
          <p:cNvPr id="5" name="Rectangle 4"/>
          <p:cNvSpPr/>
          <p:nvPr/>
        </p:nvSpPr>
        <p:spPr>
          <a:xfrm>
            <a:off x="2837819" y="838200"/>
            <a:ext cx="3479370" cy="5029200"/>
          </a:xfrm>
          <a:prstGeom prst="rect">
            <a:avLst/>
          </a:prstGeom>
          <a:noFill/>
          <a:ln w="15875">
            <a:solidFill>
              <a:schemeClr val="accent2">
                <a:alpha val="80000"/>
              </a:schemeClr>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9254614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457200" y="533400"/>
            <a:ext cx="6553200" cy="731838"/>
          </a:xfrm>
        </p:spPr>
        <p:txBody>
          <a:bodyPr/>
          <a:lstStyle/>
          <a:p>
            <a:r>
              <a:rPr lang="en-US" dirty="0" smtClean="0"/>
              <a:t>Rent Based On Yearling Markets</a:t>
            </a:r>
          </a:p>
        </p:txBody>
      </p:sp>
      <p:graphicFrame>
        <p:nvGraphicFramePr>
          <p:cNvPr id="2" name="Table 1"/>
          <p:cNvGraphicFramePr>
            <a:graphicFrameLocks noGrp="1"/>
          </p:cNvGraphicFramePr>
          <p:nvPr>
            <p:extLst>
              <p:ext uri="{D42A27DB-BD31-4B8C-83A1-F6EECF244321}">
                <p14:modId xmlns:p14="http://schemas.microsoft.com/office/powerpoint/2010/main" val="1450920153"/>
              </p:ext>
            </p:extLst>
          </p:nvPr>
        </p:nvGraphicFramePr>
        <p:xfrm>
          <a:off x="457200" y="1143000"/>
          <a:ext cx="8229601" cy="4698999"/>
        </p:xfrm>
        <a:graphic>
          <a:graphicData uri="http://schemas.openxmlformats.org/drawingml/2006/table">
            <a:tbl>
              <a:tblPr firstRow="1" bandRow="1">
                <a:tableStyleId>{5C22544A-7EE6-4342-B048-85BDC9FD1C3A}</a:tableStyleId>
              </a:tblPr>
              <a:tblGrid>
                <a:gridCol w="304800"/>
                <a:gridCol w="1676400"/>
                <a:gridCol w="6248401"/>
              </a:tblGrid>
              <a:tr h="323639">
                <a:tc>
                  <a:txBody>
                    <a:bodyPr/>
                    <a:lstStyle/>
                    <a:p>
                      <a:endParaRPr lang="en-CA" sz="1600" dirty="0"/>
                    </a:p>
                  </a:txBody>
                  <a:tcPr/>
                </a:tc>
                <a:tc>
                  <a:txBody>
                    <a:bodyPr/>
                    <a:lstStyle/>
                    <a:p>
                      <a:r>
                        <a:rPr lang="en-CA" sz="1600" dirty="0" smtClean="0"/>
                        <a:t>Component</a:t>
                      </a:r>
                      <a:endParaRPr lang="en-CA" sz="1600" dirty="0"/>
                    </a:p>
                  </a:txBody>
                  <a:tcPr/>
                </a:tc>
                <a:tc>
                  <a:txBody>
                    <a:bodyPr/>
                    <a:lstStyle/>
                    <a:p>
                      <a:r>
                        <a:rPr lang="en-CA" sz="1600" dirty="0" smtClean="0"/>
                        <a:t>Details</a:t>
                      </a:r>
                      <a:endParaRPr lang="en-CA" sz="1600" dirty="0"/>
                    </a:p>
                  </a:txBody>
                  <a:tcPr/>
                </a:tc>
              </a:tr>
              <a:tr h="1147446">
                <a:tc>
                  <a:txBody>
                    <a:bodyPr/>
                    <a:lstStyle/>
                    <a:p>
                      <a:r>
                        <a:rPr lang="en-CA" sz="1600" dirty="0" smtClean="0"/>
                        <a:t>1</a:t>
                      </a:r>
                      <a:endParaRPr lang="en-CA" sz="1600" dirty="0"/>
                    </a:p>
                  </a:txBody>
                  <a:tcPr/>
                </a:tc>
                <a:tc>
                  <a:txBody>
                    <a:bodyPr/>
                    <a:lstStyle/>
                    <a:p>
                      <a:r>
                        <a:rPr lang="en-CA" sz="1600" dirty="0" smtClean="0"/>
                        <a:t>Revenue on sale of the yearling</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kern="1200" dirty="0" smtClean="0">
                          <a:solidFill>
                            <a:schemeClr val="dk1"/>
                          </a:solidFill>
                          <a:latin typeface="+mn-lt"/>
                          <a:ea typeface="+mn-ea"/>
                          <a:cs typeface="+mn-cs"/>
                        </a:rPr>
                        <a:t>The product of:</a:t>
                      </a:r>
                    </a:p>
                    <a:p>
                      <a:pPr marL="469900" lvl="1" indent="-285750">
                        <a:buFont typeface="Courier New" panose="02070309020205020404" pitchFamily="49" charset="0"/>
                        <a:buChar char="­"/>
                      </a:pPr>
                      <a:r>
                        <a:rPr lang="en-CA" sz="1400" dirty="0" smtClean="0"/>
                        <a:t>2 year average of the prior September Central Alberta yearling price for 800 to 900 lb. steers</a:t>
                      </a:r>
                    </a:p>
                    <a:p>
                      <a:pPr marL="469900" lvl="1" indent="-285750">
                        <a:buFont typeface="Courier New" panose="02070309020205020404" pitchFamily="49" charset="0"/>
                        <a:buChar char="­"/>
                      </a:pPr>
                      <a:r>
                        <a:rPr lang="en-CA" sz="1400" dirty="0" smtClean="0"/>
                        <a:t>Expected yearling weight  in September (net of transportation weight loss)</a:t>
                      </a:r>
                    </a:p>
                  </a:txBody>
                  <a:tcPr/>
                </a:tc>
              </a:tr>
              <a:tr h="1147446">
                <a:tc>
                  <a:txBody>
                    <a:bodyPr/>
                    <a:lstStyle/>
                    <a:p>
                      <a:r>
                        <a:rPr lang="en-CA" sz="1600" dirty="0" smtClean="0"/>
                        <a:t>2</a:t>
                      </a:r>
                      <a:endParaRPr lang="en-C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(less)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Yearling cost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The product of:</a:t>
                      </a:r>
                    </a:p>
                    <a:p>
                      <a:pPr marL="46990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
                        <a:tabLst/>
                        <a:defRPr/>
                      </a:pPr>
                      <a:r>
                        <a:rPr lang="en-US" sz="1400" kern="1200" dirty="0" smtClean="0">
                          <a:solidFill>
                            <a:schemeClr val="dk1"/>
                          </a:solidFill>
                          <a:latin typeface="+mn-lt"/>
                          <a:ea typeface="+mn-ea"/>
                          <a:cs typeface="+mn-cs"/>
                        </a:rPr>
                        <a:t>Prior April Central Alberta yearling price 600 to 700 lb. steers (based on long term relationship)</a:t>
                      </a:r>
                    </a:p>
                    <a:p>
                      <a:pPr marL="46990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
                        <a:tabLst/>
                        <a:defRPr/>
                      </a:pPr>
                      <a:r>
                        <a:rPr lang="en-US" sz="1400" kern="1200" dirty="0" smtClean="0">
                          <a:solidFill>
                            <a:schemeClr val="dk1"/>
                          </a:solidFill>
                          <a:latin typeface="+mn-lt"/>
                          <a:ea typeface="+mn-ea"/>
                          <a:cs typeface="+mn-cs"/>
                        </a:rPr>
                        <a:t>Assumed yearling weight  on arriving at the lease – 650 lb. (net of transportation weight loss)</a:t>
                      </a:r>
                    </a:p>
                  </a:txBody>
                  <a:tcPr/>
                </a:tc>
              </a:tr>
              <a:tr h="794386">
                <a:tc>
                  <a:txBody>
                    <a:bodyPr/>
                    <a:lstStyle/>
                    <a:p>
                      <a:r>
                        <a:rPr lang="en-CA" sz="1600" dirty="0" smtClean="0"/>
                        <a:t>3</a:t>
                      </a:r>
                      <a:endParaRPr lang="en-C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(less)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Transportation cost</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mn-lt"/>
                          <a:ea typeface="+mn-ea"/>
                          <a:cs typeface="+mn-cs"/>
                        </a:rPr>
                        <a:t>Cost of trucking the yearling to and from the lease (inflated annually)</a:t>
                      </a:r>
                    </a:p>
                    <a:p>
                      <a:pPr marL="0" algn="l" defTabSz="914400" rtl="0" eaLnBrk="1" latinLnBrk="0" hangingPunct="1"/>
                      <a:endParaRPr lang="en-CA" sz="1600" kern="1200" dirty="0">
                        <a:solidFill>
                          <a:schemeClr val="dk1"/>
                        </a:solidFill>
                        <a:latin typeface="+mn-lt"/>
                        <a:ea typeface="+mn-ea"/>
                        <a:cs typeface="+mn-cs"/>
                      </a:endParaRPr>
                    </a:p>
                  </a:txBody>
                  <a:tcPr/>
                </a:tc>
              </a:tr>
              <a:tr h="794386">
                <a:tc>
                  <a:txBody>
                    <a:bodyPr/>
                    <a:lstStyle/>
                    <a:p>
                      <a:r>
                        <a:rPr lang="en-CA" sz="1600" dirty="0" smtClean="0"/>
                        <a:t>4</a:t>
                      </a:r>
                      <a:endParaRPr lang="en-C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(less) Cost while on the grazing lease</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Provincial average costs based on the 2005 survey (next slide)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Add costs of mortality, vet, sales and minimum rent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solidFill>
                            <a:schemeClr val="dk1"/>
                          </a:solidFill>
                          <a:latin typeface="+mn-lt"/>
                          <a:ea typeface="+mn-ea"/>
                          <a:cs typeface="+mn-cs"/>
                        </a:rPr>
                        <a:t>Costs in place for 10 years (inflated annually)</a:t>
                      </a:r>
                    </a:p>
                  </a:txBody>
                  <a:tcPr/>
                </a:tc>
              </a:tr>
              <a:tr h="340359">
                <a:tc>
                  <a:txBody>
                    <a:bodyPr/>
                    <a:lstStyle/>
                    <a:p>
                      <a:r>
                        <a:rPr lang="en-CA" sz="1600" dirty="0" smtClean="0"/>
                        <a:t>5</a:t>
                      </a:r>
                      <a:endParaRPr lang="en-CA" sz="16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(equals) “Calculated Net Earnings”</a:t>
                      </a:r>
                    </a:p>
                  </a:txBody>
                  <a:tcPr/>
                </a:tc>
                <a:tc hMerge="1">
                  <a:txBody>
                    <a:bodyPr/>
                    <a:lstStyle/>
                    <a:p>
                      <a:pPr marL="0" algn="l" defTabSz="914400" rtl="0" eaLnBrk="1" latinLnBrk="0" hangingPunct="1"/>
                      <a:endParaRPr lang="en-CA" sz="16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15545705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457200"/>
            <a:ext cx="7086600" cy="731838"/>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3200" dirty="0" smtClean="0"/>
              <a:t>The 2005 Survey – Cost Categories</a:t>
            </a:r>
          </a:p>
        </p:txBody>
      </p:sp>
      <p:graphicFrame>
        <p:nvGraphicFramePr>
          <p:cNvPr id="2" name="Table 1"/>
          <p:cNvGraphicFramePr>
            <a:graphicFrameLocks noGrp="1"/>
          </p:cNvGraphicFramePr>
          <p:nvPr>
            <p:extLst>
              <p:ext uri="{D42A27DB-BD31-4B8C-83A1-F6EECF244321}">
                <p14:modId xmlns:p14="http://schemas.microsoft.com/office/powerpoint/2010/main" val="734305808"/>
              </p:ext>
            </p:extLst>
          </p:nvPr>
        </p:nvGraphicFramePr>
        <p:xfrm>
          <a:off x="609600" y="1219200"/>
          <a:ext cx="8077200" cy="4455160"/>
        </p:xfrm>
        <a:graphic>
          <a:graphicData uri="http://schemas.openxmlformats.org/drawingml/2006/table">
            <a:tbl>
              <a:tblPr firstRow="1" bandRow="1">
                <a:tableStyleId>{5C22544A-7EE6-4342-B048-85BDC9FD1C3A}</a:tableStyleId>
              </a:tblPr>
              <a:tblGrid>
                <a:gridCol w="1905000"/>
                <a:gridCol w="3086100"/>
                <a:gridCol w="3086100"/>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Item</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Direct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Indirect</a:t>
                      </a:r>
                    </a:p>
                  </a:txBody>
                  <a:tcPr horzOverflow="overflow"/>
                </a:tc>
              </a:tr>
              <a:tr h="370840">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rPr>
                        <a:t>Capital Costs  </a:t>
                      </a:r>
                    </a:p>
                    <a:p>
                      <a:pPr marL="0" marR="0" lvl="0" indent="0" algn="ctr" defTabSz="914400"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rPr>
                        <a:t>(20-Year cumulative investment )</a:t>
                      </a:r>
                    </a:p>
                  </a:txBody>
                  <a:tcPr horzOverflow="overflow"/>
                </a:tc>
                <a:tc>
                  <a:txBody>
                    <a:bodyPr/>
                    <a:lstStyle/>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Fence building /rebuilding</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Range improvement</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Building/corral construction</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Road construction</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Fire protection</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Dugout development</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Watering system</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Depreciation/amortization</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Equipment</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building/corral</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txBody>
                  <a:tcPr horzOverflow="overflow"/>
                </a:tc>
              </a:tr>
              <a:tr h="370840">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rPr>
                        <a:t>Annual Operating Costs</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txBody>
                  <a:tcPr horzOverflow="overflow"/>
                </a:tc>
                <a:tc>
                  <a:txBody>
                    <a:bodyPr/>
                    <a:lstStyle/>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Property taxes</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Direct labor</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Supplemental feed costs</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Road maintenance</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Building/corral maintenance</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Fence maintenance</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Range maintenance</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Fire protection</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Multiple use costs</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txBody>
                  <a:tcPr horzOverflow="overflow"/>
                </a:tc>
                <a:tc>
                  <a:txBody>
                    <a:bodyPr/>
                    <a:lstStyle/>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Person years (including farmer /rancher time)</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Repair and maintenance of buildings, corrals, equipment</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Fuel costs</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Utilities costs</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Insurance costs</a:t>
                      </a:r>
                    </a:p>
                    <a:p>
                      <a:pPr marL="0" marR="0" lvl="0" indent="0" algn="l" defTabSz="914400" rtl="0" eaLnBrk="1"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rPr>
                        <a:t>Interest costs (excluding farmland and residences)</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txBody>
                  <a:tcPr horzOverflow="overflow"/>
                </a:tc>
              </a:tr>
            </a:tbl>
          </a:graphicData>
        </a:graphic>
      </p:graphicFrame>
    </p:spTree>
    <p:extLst>
      <p:ext uri="{BB962C8B-B14F-4D97-AF65-F5344CB8AC3E}">
        <p14:creationId xmlns:p14="http://schemas.microsoft.com/office/powerpoint/2010/main" val="5867978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Regional Cost Comparisons (Individual &amp; Association Leases)</a:t>
            </a:r>
            <a:endParaRPr lang="en-CA" dirty="0"/>
          </a:p>
        </p:txBody>
      </p:sp>
      <p:graphicFrame>
        <p:nvGraphicFramePr>
          <p:cNvPr id="3" name="Table 2"/>
          <p:cNvGraphicFramePr>
            <a:graphicFrameLocks noGrp="1"/>
          </p:cNvGraphicFramePr>
          <p:nvPr/>
        </p:nvGraphicFramePr>
        <p:xfrm>
          <a:off x="533400" y="1828802"/>
          <a:ext cx="8153400" cy="3639330"/>
        </p:xfrm>
        <a:graphic>
          <a:graphicData uri="http://schemas.openxmlformats.org/drawingml/2006/table">
            <a:tbl>
              <a:tblPr/>
              <a:tblGrid>
                <a:gridCol w="1307621"/>
                <a:gridCol w="1922972"/>
                <a:gridCol w="1999890"/>
                <a:gridCol w="1307621"/>
                <a:gridCol w="1615296"/>
              </a:tblGrid>
              <a:tr h="865065">
                <a:tc>
                  <a:txBody>
                    <a:bodyPr/>
                    <a:lstStyle/>
                    <a:p>
                      <a:pPr algn="ctr" fontAlgn="b"/>
                      <a:r>
                        <a:rPr lang="en-CA" sz="2000" b="1" i="0" u="none" strike="noStrike" dirty="0">
                          <a:latin typeface="Arial"/>
                        </a:rPr>
                        <a:t>Region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2000" b="1" i="0" u="none" strike="noStrike" dirty="0">
                          <a:latin typeface="Arial"/>
                        </a:rPr>
                        <a:t>Unit Capital </a:t>
                      </a:r>
                      <a:endParaRPr lang="en-CA" sz="2000" b="1" i="0" u="none" strike="noStrike" dirty="0" smtClean="0">
                        <a:latin typeface="Arial"/>
                      </a:endParaRPr>
                    </a:p>
                    <a:p>
                      <a:pPr algn="ctr" fontAlgn="b"/>
                      <a:r>
                        <a:rPr lang="en-CA" sz="2000" b="1" i="0" u="none" strike="noStrike" dirty="0" smtClean="0">
                          <a:latin typeface="Arial"/>
                        </a:rPr>
                        <a:t>Costs ($/AUM/Yr</a:t>
                      </a:r>
                      <a:r>
                        <a:rPr lang="en-CA" sz="2000" b="1" i="0" u="none" strike="noStrike" dirty="0">
                          <a:latin typeface="Arial"/>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2000" b="1" i="0" u="none" strike="noStrike" dirty="0">
                          <a:latin typeface="Arial"/>
                        </a:rPr>
                        <a:t>Unit Operating Costs </a:t>
                      </a:r>
                      <a:r>
                        <a:rPr lang="en-CA" sz="2000" b="1" i="0" u="none" strike="noStrike" dirty="0" smtClean="0">
                          <a:latin typeface="Arial"/>
                        </a:rPr>
                        <a:t>($/AUM/Yr</a:t>
                      </a:r>
                      <a:r>
                        <a:rPr lang="en-CA" sz="2000" b="1" i="0" u="none" strike="noStrike" dirty="0">
                          <a:latin typeface="Arial"/>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2000" b="1" i="0" u="none" strike="noStrike" dirty="0">
                          <a:latin typeface="Arial"/>
                        </a:rPr>
                        <a:t>Total AUMs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2000" b="1" i="0" u="none" strike="noStrike" dirty="0">
                          <a:latin typeface="Arial"/>
                        </a:rPr>
                        <a:t>Total </a:t>
                      </a:r>
                      <a:r>
                        <a:rPr lang="en-CA" sz="2000" b="1" i="0" u="none" strike="noStrike" dirty="0" smtClean="0">
                          <a:latin typeface="Arial"/>
                        </a:rPr>
                        <a:t># of </a:t>
                      </a:r>
                      <a:r>
                        <a:rPr lang="en-CA" sz="2000" b="1" i="0" u="none" strike="noStrike" dirty="0">
                          <a:latin typeface="Arial"/>
                        </a:rPr>
                        <a:t>Grazing Leases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794">
                <a:tc>
                  <a:txBody>
                    <a:bodyPr/>
                    <a:lstStyle/>
                    <a:p>
                      <a:pPr algn="ctr" fontAlgn="b"/>
                      <a:r>
                        <a:rPr lang="en-CA" sz="2000" b="0" i="0" u="none" strike="noStrike" dirty="0">
                          <a:latin typeface="Arial"/>
                        </a:rPr>
                        <a:t>NE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dirty="0">
                          <a:latin typeface="Arial"/>
                        </a:rPr>
                        <a:t>7.70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27.51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dirty="0">
                          <a:latin typeface="Arial"/>
                        </a:rPr>
                        <a:t>17,439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794">
                <a:tc>
                  <a:txBody>
                    <a:bodyPr/>
                    <a:lstStyle/>
                    <a:p>
                      <a:pPr algn="ctr" fontAlgn="b"/>
                      <a:r>
                        <a:rPr lang="en-CA" sz="2000" b="0" i="0" u="none" strike="noStrike" dirty="0">
                          <a:latin typeface="Arial"/>
                        </a:rPr>
                        <a:t>NW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6.41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27.94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18,685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794">
                <a:tc>
                  <a:txBody>
                    <a:bodyPr/>
                    <a:lstStyle/>
                    <a:p>
                      <a:pPr algn="ctr" fontAlgn="b"/>
                      <a:r>
                        <a:rPr lang="en-CA" sz="2000" b="0" i="0" u="none" strike="noStrike" dirty="0">
                          <a:latin typeface="Arial"/>
                        </a:rPr>
                        <a:t>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dirty="0">
                          <a:latin typeface="Arial"/>
                        </a:rPr>
                        <a:t>5.22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26.51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146,458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147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794">
                <a:tc>
                  <a:txBody>
                    <a:bodyPr/>
                    <a:lstStyle/>
                    <a:p>
                      <a:pPr algn="ctr" fontAlgn="b"/>
                      <a:r>
                        <a:rPr lang="en-CA" sz="2000" b="0" i="0" u="none" strike="noStrike" dirty="0">
                          <a:latin typeface="Arial"/>
                        </a:rPr>
                        <a:t>SW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6.98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dirty="0">
                          <a:latin typeface="Arial"/>
                        </a:rPr>
                        <a:t>28.50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60,894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133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b"/>
                      <a:r>
                        <a:rPr lang="en-CA" sz="800" b="0" i="0" u="none" strike="noStrike" dirty="0">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CA" sz="800" b="0" i="0" u="none" strike="noStrike" dirty="0">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CA" sz="800" b="0" i="0" u="none" strike="noStrike" dirty="0">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CA" sz="800" b="0" i="0" u="none" strike="noStrike" dirty="0">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CA" sz="800" b="0" i="0" u="none" strike="noStrike" dirty="0">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336794">
                <a:tc>
                  <a:txBody>
                    <a:bodyPr/>
                    <a:lstStyle/>
                    <a:p>
                      <a:pPr algn="ctr" fontAlgn="b"/>
                      <a:r>
                        <a:rPr lang="en-CA" sz="2000" b="0" i="0" u="none" strike="noStrike" dirty="0">
                          <a:latin typeface="Arial"/>
                        </a:rPr>
                        <a:t>North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7.04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27.73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36,124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794">
                <a:tc>
                  <a:txBody>
                    <a:bodyPr/>
                    <a:lstStyle/>
                    <a:p>
                      <a:pPr algn="ctr" fontAlgn="b"/>
                      <a:r>
                        <a:rPr lang="en-CA" sz="2000" b="0" i="0" u="none" strike="noStrike" dirty="0">
                          <a:latin typeface="Arial"/>
                        </a:rPr>
                        <a:t>South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5.74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27.10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207,352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2000" b="0" i="0" u="none" strike="noStrike">
                          <a:latin typeface="Arial"/>
                        </a:rPr>
                        <a:t>280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612">
                <a:tc>
                  <a:txBody>
                    <a:bodyPr/>
                    <a:lstStyle/>
                    <a:p>
                      <a:pPr algn="ctr" fontAlgn="b"/>
                      <a:r>
                        <a:rPr lang="en-CA" sz="800" b="0" i="0" u="none" strike="noStrike" dirty="0">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CA" sz="8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CA" sz="8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CA" sz="800" b="0"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b"/>
                      <a:r>
                        <a:rPr lang="en-CA" sz="800" b="0" i="0" u="none" strike="noStrike" dirty="0">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417634">
                <a:tc>
                  <a:txBody>
                    <a:bodyPr/>
                    <a:lstStyle/>
                    <a:p>
                      <a:pPr algn="ctr" fontAlgn="b"/>
                      <a:r>
                        <a:rPr lang="en-CA" sz="2000" b="0" i="0" u="none" strike="noStrike" dirty="0">
                          <a:latin typeface="Arial"/>
                        </a:rPr>
                        <a:t>All Regions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2000" b="0" i="0" u="none" strike="noStrike" dirty="0">
                          <a:latin typeface="Arial"/>
                        </a:rPr>
                        <a:t>5.93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2000" b="0" i="0" u="none" strike="noStrike" dirty="0">
                          <a:latin typeface="Arial"/>
                        </a:rPr>
                        <a:t>27.18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2000" b="0" i="0" u="none" strike="noStrike" dirty="0">
                          <a:latin typeface="Arial"/>
                        </a:rPr>
                        <a:t>243,476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CA" sz="2000" b="0" i="0" u="none" strike="noStrike" dirty="0">
                          <a:latin typeface="Arial"/>
                        </a:rPr>
                        <a:t>361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Oval 3"/>
          <p:cNvSpPr/>
          <p:nvPr/>
        </p:nvSpPr>
        <p:spPr>
          <a:xfrm>
            <a:off x="2286000" y="41148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850646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315200" cy="731838"/>
          </a:xfrm>
        </p:spPr>
        <p:txBody>
          <a:bodyPr/>
          <a:lstStyle/>
          <a:p>
            <a:r>
              <a:rPr lang="en-CA" dirty="0" smtClean="0"/>
              <a:t>Projected Rental Rates</a:t>
            </a:r>
            <a:r>
              <a:rPr lang="en-CA" baseline="30000" dirty="0" smtClean="0"/>
              <a:t>1</a:t>
            </a:r>
            <a:r>
              <a:rPr lang="en-CA" dirty="0" smtClean="0"/>
              <a:t> (Ignoring The</a:t>
            </a:r>
            <a:br>
              <a:rPr lang="en-CA" dirty="0" smtClean="0"/>
            </a:br>
            <a:r>
              <a:rPr lang="en-CA" dirty="0" smtClean="0"/>
              <a:t>Effect Of Phasing In The New Rates)</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39379514"/>
              </p:ext>
            </p:extLst>
          </p:nvPr>
        </p:nvGraphicFramePr>
        <p:xfrm>
          <a:off x="457200" y="1600200"/>
          <a:ext cx="8381999" cy="4175760"/>
        </p:xfrm>
        <a:graphic>
          <a:graphicData uri="http://schemas.openxmlformats.org/drawingml/2006/table">
            <a:tbl>
              <a:tblPr firstRow="1" bandRow="1">
                <a:tableStyleId>{5C22544A-7EE6-4342-B048-85BDC9FD1C3A}</a:tableStyleId>
              </a:tblPr>
              <a:tblGrid>
                <a:gridCol w="1676400"/>
                <a:gridCol w="1752600"/>
                <a:gridCol w="1447800"/>
                <a:gridCol w="1447800"/>
                <a:gridCol w="2057399"/>
              </a:tblGrid>
              <a:tr h="774502">
                <a:tc>
                  <a:txBody>
                    <a:bodyPr/>
                    <a:lstStyle/>
                    <a:p>
                      <a:pPr algn="ctr"/>
                      <a:r>
                        <a:rPr lang="en-CA" sz="1600" b="1" dirty="0" smtClean="0">
                          <a:solidFill>
                            <a:schemeClr val="bg1"/>
                          </a:solidFill>
                        </a:rPr>
                        <a:t>Year of Rental</a:t>
                      </a:r>
                      <a:r>
                        <a:rPr lang="en-CA" sz="1600" b="1" baseline="0" dirty="0" smtClean="0">
                          <a:solidFill>
                            <a:schemeClr val="bg1"/>
                          </a:solidFill>
                        </a:rPr>
                        <a:t> Rate</a:t>
                      </a:r>
                      <a:endParaRPr lang="en-CA" sz="1600" b="1" dirty="0">
                        <a:solidFill>
                          <a:schemeClr val="bg1"/>
                        </a:solidFill>
                      </a:endParaRPr>
                    </a:p>
                  </a:txBody>
                  <a:tcPr anchor="ctr">
                    <a:solidFill>
                      <a:srgbClr val="2F1E0C"/>
                    </a:solidFill>
                  </a:tcPr>
                </a:tc>
                <a:tc>
                  <a:txBody>
                    <a:bodyPr/>
                    <a:lstStyle/>
                    <a:p>
                      <a:pPr algn="ctr"/>
                      <a:r>
                        <a:rPr lang="en-CA" sz="1600" b="1" dirty="0" smtClean="0">
                          <a:solidFill>
                            <a:schemeClr val="bg1"/>
                          </a:solidFill>
                        </a:rPr>
                        <a:t>2 Year Rolling Avg. Prior Sept.</a:t>
                      </a:r>
                      <a:r>
                        <a:rPr lang="en-CA" sz="1600" b="1" baseline="0" dirty="0" smtClean="0">
                          <a:solidFill>
                            <a:schemeClr val="bg1"/>
                          </a:solidFill>
                        </a:rPr>
                        <a:t> Beef Price</a:t>
                      </a:r>
                      <a:endParaRPr lang="en-CA" sz="1600" b="1" dirty="0">
                        <a:solidFill>
                          <a:schemeClr val="bg1"/>
                        </a:solidFill>
                      </a:endParaRPr>
                    </a:p>
                  </a:txBody>
                  <a:tcPr anchor="ctr">
                    <a:solidFill>
                      <a:srgbClr val="2F1E0C"/>
                    </a:solidFill>
                  </a:tcPr>
                </a:tc>
                <a:tc>
                  <a:txBody>
                    <a:bodyPr/>
                    <a:lstStyle/>
                    <a:p>
                      <a:pPr algn="ctr"/>
                      <a:r>
                        <a:rPr lang="en-CA" sz="1600" b="1" dirty="0" smtClean="0">
                          <a:solidFill>
                            <a:schemeClr val="bg1"/>
                          </a:solidFill>
                        </a:rPr>
                        <a:t>Zone 1 Rent (851,933</a:t>
                      </a:r>
                      <a:r>
                        <a:rPr lang="en-CA" sz="1600" b="1" baseline="0" dirty="0" smtClean="0">
                          <a:solidFill>
                            <a:schemeClr val="bg1"/>
                          </a:solidFill>
                        </a:rPr>
                        <a:t> AUMs)</a:t>
                      </a:r>
                      <a:endParaRPr lang="en-CA" sz="1600" b="1" dirty="0">
                        <a:solidFill>
                          <a:schemeClr val="bg1"/>
                        </a:solidFill>
                      </a:endParaRPr>
                    </a:p>
                  </a:txBody>
                  <a:tcPr anchor="ctr">
                    <a:solidFill>
                      <a:srgbClr val="2F1E0C"/>
                    </a:solidFill>
                  </a:tcPr>
                </a:tc>
                <a:tc>
                  <a:txBody>
                    <a:bodyPr/>
                    <a:lstStyle/>
                    <a:p>
                      <a:pPr algn="ctr"/>
                      <a:r>
                        <a:rPr lang="en-CA" sz="1600" b="1" dirty="0" smtClean="0">
                          <a:solidFill>
                            <a:schemeClr val="bg1"/>
                          </a:solidFill>
                        </a:rPr>
                        <a:t>Zone 2 Rent (442,582 AUMs)</a:t>
                      </a:r>
                      <a:endParaRPr lang="en-CA" sz="1600" b="1" dirty="0">
                        <a:solidFill>
                          <a:schemeClr val="bg1"/>
                        </a:solidFill>
                      </a:endParaRPr>
                    </a:p>
                  </a:txBody>
                  <a:tcPr anchor="ctr">
                    <a:solidFill>
                      <a:srgbClr val="2F1E0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dirty="0" smtClean="0">
                          <a:solidFill>
                            <a:schemeClr val="bg1"/>
                          </a:solidFill>
                        </a:rPr>
                        <a:t>Total Paid </a:t>
                      </a:r>
                    </a:p>
                    <a:p>
                      <a:pPr marL="0" marR="0" indent="0" algn="ctr" defTabSz="914400" rtl="0" eaLnBrk="1" fontAlgn="auto" latinLnBrk="0" hangingPunct="1">
                        <a:lnSpc>
                          <a:spcPct val="100000"/>
                        </a:lnSpc>
                        <a:spcBef>
                          <a:spcPts val="0"/>
                        </a:spcBef>
                        <a:spcAft>
                          <a:spcPts val="0"/>
                        </a:spcAft>
                        <a:buClrTx/>
                        <a:buSzTx/>
                        <a:buFontTx/>
                        <a:buNone/>
                        <a:tabLst/>
                        <a:defRPr/>
                      </a:pPr>
                      <a:r>
                        <a:rPr lang="en-CA" sz="1600" dirty="0" smtClean="0">
                          <a:solidFill>
                            <a:schemeClr val="bg1"/>
                          </a:solidFill>
                        </a:rPr>
                        <a:t>in $ million</a:t>
                      </a:r>
                    </a:p>
                    <a:p>
                      <a:pPr marL="0" marR="0" indent="0" algn="ctr" defTabSz="914400" rtl="0" eaLnBrk="1" fontAlgn="auto" latinLnBrk="0" hangingPunct="1">
                        <a:lnSpc>
                          <a:spcPct val="100000"/>
                        </a:lnSpc>
                        <a:spcBef>
                          <a:spcPts val="0"/>
                        </a:spcBef>
                        <a:spcAft>
                          <a:spcPts val="0"/>
                        </a:spcAft>
                        <a:buClrTx/>
                        <a:buSzTx/>
                        <a:buFontTx/>
                        <a:buNone/>
                        <a:tabLst/>
                        <a:defRPr/>
                      </a:pPr>
                      <a:r>
                        <a:rPr lang="en-CA" sz="1600" dirty="0" smtClean="0">
                          <a:solidFill>
                            <a:schemeClr val="bg1"/>
                          </a:solidFill>
                        </a:rPr>
                        <a:t>(1,294,515</a:t>
                      </a:r>
                      <a:r>
                        <a:rPr lang="en-CA" sz="1600" baseline="0" dirty="0" smtClean="0">
                          <a:solidFill>
                            <a:schemeClr val="bg1"/>
                          </a:solidFill>
                        </a:rPr>
                        <a:t> AUMs)</a:t>
                      </a:r>
                      <a:endParaRPr lang="en-CA" sz="1600" dirty="0" smtClean="0">
                        <a:solidFill>
                          <a:srgbClr val="FF0000"/>
                        </a:solidFill>
                      </a:endParaRPr>
                    </a:p>
                  </a:txBody>
                  <a:tcPr anchor="ctr">
                    <a:solidFill>
                      <a:srgbClr val="2F1E0C"/>
                    </a:solidFill>
                  </a:tcPr>
                </a:tc>
              </a:tr>
              <a:tr h="295930">
                <a:tc>
                  <a:txBody>
                    <a:bodyPr/>
                    <a:lstStyle/>
                    <a:p>
                      <a:pPr algn="ctr"/>
                      <a:r>
                        <a:rPr lang="en-CA" sz="1600" dirty="0" smtClean="0"/>
                        <a:t>2013</a:t>
                      </a:r>
                      <a:endParaRPr lang="en-CA" sz="1600" dirty="0"/>
                    </a:p>
                  </a:txBody>
                  <a:tcPr/>
                </a:tc>
                <a:tc>
                  <a:txBody>
                    <a:bodyPr/>
                    <a:lstStyle/>
                    <a:p>
                      <a:pPr algn="ctr"/>
                      <a:r>
                        <a:rPr lang="en-CA" sz="1600" dirty="0" smtClean="0"/>
                        <a:t>$1.33</a:t>
                      </a:r>
                      <a:endParaRPr lang="en-CA" sz="1600" dirty="0"/>
                    </a:p>
                  </a:txBody>
                  <a:tcPr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$2.48</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smtClean="0">
                          <a:effectLst/>
                          <a:latin typeface="Arial" panose="020B0604020202020204" pitchFamily="34" charset="0"/>
                        </a:rPr>
                        <a:t> $1.58 </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$2.81 </a:t>
                      </a:r>
                      <a:endParaRPr lang="en-CA" sz="1600" b="0" i="0" u="none" strike="noStrike" dirty="0">
                        <a:effectLst/>
                        <a:latin typeface="Arial" panose="020B0604020202020204" pitchFamily="34" charset="0"/>
                      </a:endParaRPr>
                    </a:p>
                  </a:txBody>
                  <a:tcPr marL="9525" marR="9525" marT="9525" marB="0" anchor="ctr"/>
                </a:tc>
              </a:tr>
              <a:tr h="295930">
                <a:tc>
                  <a:txBody>
                    <a:bodyPr/>
                    <a:lstStyle/>
                    <a:p>
                      <a:pPr algn="ctr"/>
                      <a:r>
                        <a:rPr lang="en-CA" sz="1600" dirty="0" smtClean="0"/>
                        <a:t>2014</a:t>
                      </a:r>
                      <a:endParaRPr lang="en-CA" sz="1600" dirty="0"/>
                    </a:p>
                  </a:txBody>
                  <a:tcPr/>
                </a:tc>
                <a:tc>
                  <a:txBody>
                    <a:bodyPr/>
                    <a:lstStyle/>
                    <a:p>
                      <a:pPr algn="ctr"/>
                      <a:r>
                        <a:rPr lang="en-CA" sz="1600" dirty="0" smtClean="0"/>
                        <a:t>$1.41</a:t>
                      </a:r>
                      <a:endParaRPr lang="en-CA" sz="1600" dirty="0"/>
                    </a:p>
                  </a:txBody>
                  <a:tcPr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$3.25</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$2.35 </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$3.81 </a:t>
                      </a:r>
                      <a:endParaRPr lang="en-CA" sz="1600" b="0" i="0" u="none" strike="noStrike" dirty="0">
                        <a:effectLst/>
                        <a:latin typeface="Arial" panose="020B0604020202020204" pitchFamily="34" charset="0"/>
                      </a:endParaRPr>
                    </a:p>
                  </a:txBody>
                  <a:tcPr marL="9525" marR="9525" marT="9525" marB="0" anchor="ctr"/>
                </a:tc>
              </a:tr>
              <a:tr h="295930">
                <a:tc>
                  <a:txBody>
                    <a:bodyPr/>
                    <a:lstStyle/>
                    <a:p>
                      <a:pPr algn="ctr"/>
                      <a:r>
                        <a:rPr lang="en-CA" sz="1600" dirty="0" smtClean="0"/>
                        <a:t>2015</a:t>
                      </a:r>
                      <a:endParaRPr lang="en-CA" sz="1600" dirty="0"/>
                    </a:p>
                  </a:txBody>
                  <a:tcPr/>
                </a:tc>
                <a:tc>
                  <a:txBody>
                    <a:bodyPr/>
                    <a:lstStyle/>
                    <a:p>
                      <a:pPr algn="ctr"/>
                      <a:r>
                        <a:rPr lang="en-CA" sz="1600" dirty="0" smtClean="0"/>
                        <a:t>$1.77</a:t>
                      </a:r>
                    </a:p>
                  </a:txBody>
                  <a:tcPr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$6.82</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$5.98 </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$8.46 </a:t>
                      </a:r>
                      <a:endParaRPr lang="en-CA" sz="1600" b="0" i="0" u="none" strike="noStrike" dirty="0">
                        <a:effectLst/>
                        <a:latin typeface="Arial" panose="020B0604020202020204" pitchFamily="34" charset="0"/>
                      </a:endParaRPr>
                    </a:p>
                  </a:txBody>
                  <a:tcPr marL="9525" marR="9525" marT="9525" marB="0" anchor="ctr"/>
                </a:tc>
              </a:tr>
              <a:tr h="295930">
                <a:tc>
                  <a:txBody>
                    <a:bodyPr/>
                    <a:lstStyle/>
                    <a:p>
                      <a:pPr algn="ctr"/>
                      <a:r>
                        <a:rPr lang="en-CA" sz="1600" dirty="0" smtClean="0"/>
                        <a:t>2016</a:t>
                      </a:r>
                      <a:endParaRPr lang="en-CA" sz="1600" dirty="0"/>
                    </a:p>
                  </a:txBody>
                  <a:tcPr/>
                </a:tc>
                <a:tc>
                  <a:txBody>
                    <a:bodyPr/>
                    <a:lstStyle/>
                    <a:p>
                      <a:pPr marL="0" algn="ctr" defTabSz="914400" rtl="0" eaLnBrk="1" latinLnBrk="0" hangingPunct="1"/>
                      <a:r>
                        <a:rPr lang="en-CA" sz="1600" kern="1200" dirty="0" smtClean="0">
                          <a:solidFill>
                            <a:schemeClr val="dk1"/>
                          </a:solidFill>
                          <a:latin typeface="+mn-lt"/>
                          <a:ea typeface="+mn-ea"/>
                          <a:cs typeface="+mn-cs"/>
                        </a:rPr>
                        <a:t>$2.15</a:t>
                      </a:r>
                      <a:endParaRPr lang="en-CA" sz="1600" kern="1200" dirty="0">
                        <a:solidFill>
                          <a:schemeClr val="dk1"/>
                        </a:solidFill>
                        <a:latin typeface="+mn-lt"/>
                        <a:ea typeface="+mn-ea"/>
                        <a:cs typeface="+mn-cs"/>
                      </a:endParaRPr>
                    </a:p>
                  </a:txBody>
                  <a:tcPr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$10.43</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$9.63 </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$13.15 </a:t>
                      </a:r>
                      <a:endParaRPr lang="en-CA" sz="1600" b="0" i="0" u="none" strike="noStrike" dirty="0">
                        <a:effectLst/>
                        <a:latin typeface="Arial" panose="020B0604020202020204" pitchFamily="34" charset="0"/>
                      </a:endParaRPr>
                    </a:p>
                  </a:txBody>
                  <a:tcPr marL="9525" marR="9525" marT="9525" marB="0" anchor="ctr"/>
                </a:tc>
              </a:tr>
              <a:tr h="295930">
                <a:tc>
                  <a:txBody>
                    <a:bodyPr/>
                    <a:lstStyle/>
                    <a:p>
                      <a:pPr algn="ctr"/>
                      <a:r>
                        <a:rPr lang="en-CA" sz="1600" dirty="0" smtClean="0"/>
                        <a:t>2017</a:t>
                      </a:r>
                      <a:endParaRPr lang="en-CA" sz="1600" dirty="0"/>
                    </a:p>
                  </a:txBody>
                  <a:tcPr/>
                </a:tc>
                <a:tc>
                  <a:txBody>
                    <a:bodyPr/>
                    <a:lstStyle/>
                    <a:p>
                      <a:pPr marL="0" algn="ctr" defTabSz="914400" rtl="0" eaLnBrk="1" latinLnBrk="0" hangingPunct="1"/>
                      <a:r>
                        <a:rPr lang="en-CA" sz="1600" kern="1200" dirty="0" smtClean="0">
                          <a:solidFill>
                            <a:schemeClr val="dk1"/>
                          </a:solidFill>
                          <a:latin typeface="+mn-lt"/>
                          <a:ea typeface="+mn-ea"/>
                          <a:cs typeface="+mn-cs"/>
                        </a:rPr>
                        <a:t>$2.03</a:t>
                      </a:r>
                      <a:endParaRPr lang="en-CA" sz="1600" kern="1200" dirty="0">
                        <a:solidFill>
                          <a:schemeClr val="dk1"/>
                        </a:solidFill>
                        <a:latin typeface="+mn-lt"/>
                        <a:ea typeface="+mn-ea"/>
                        <a:cs typeface="+mn-cs"/>
                      </a:endParaRPr>
                    </a:p>
                  </a:txBody>
                  <a:tcPr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$8.19</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$7.39 </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$10.25 </a:t>
                      </a:r>
                      <a:endParaRPr lang="en-CA" sz="1600" b="0" i="0" u="none" strike="noStrike" dirty="0">
                        <a:effectLst/>
                        <a:latin typeface="Arial" panose="020B0604020202020204" pitchFamily="34" charset="0"/>
                      </a:endParaRPr>
                    </a:p>
                  </a:txBody>
                  <a:tcPr marL="9525" marR="9525" marT="9525" marB="0" anchor="ctr"/>
                </a:tc>
              </a:tr>
              <a:tr h="295930">
                <a:tc>
                  <a:txBody>
                    <a:bodyPr/>
                    <a:lstStyle/>
                    <a:p>
                      <a:pPr algn="ctr"/>
                      <a:r>
                        <a:rPr lang="en-CA" sz="1600" dirty="0" smtClean="0"/>
                        <a:t>2018</a:t>
                      </a:r>
                      <a:endParaRPr lang="en-CA" sz="1600" dirty="0"/>
                    </a:p>
                  </a:txBody>
                  <a:tcPr/>
                </a:tc>
                <a:tc>
                  <a:txBody>
                    <a:bodyPr/>
                    <a:lstStyle/>
                    <a:p>
                      <a:pPr marL="0" algn="ctr" defTabSz="914400" rtl="0" eaLnBrk="1" latinLnBrk="0" hangingPunct="1"/>
                      <a:r>
                        <a:rPr lang="en-CA" sz="1600" kern="1200" dirty="0" smtClean="0">
                          <a:solidFill>
                            <a:schemeClr val="dk1"/>
                          </a:solidFill>
                          <a:latin typeface="+mn-lt"/>
                          <a:ea typeface="+mn-ea"/>
                          <a:cs typeface="+mn-cs"/>
                        </a:rPr>
                        <a:t>$1.75</a:t>
                      </a:r>
                      <a:endParaRPr lang="en-CA" sz="1600" kern="1200" dirty="0">
                        <a:solidFill>
                          <a:schemeClr val="dk1"/>
                        </a:solidFill>
                        <a:latin typeface="+mn-lt"/>
                        <a:ea typeface="+mn-ea"/>
                        <a:cs typeface="+mn-cs"/>
                      </a:endParaRPr>
                    </a:p>
                  </a:txBody>
                  <a:tcPr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$5.96</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$5.11 </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$7.34 </a:t>
                      </a:r>
                      <a:endParaRPr lang="en-CA" sz="1600" b="0" i="0" u="none" strike="noStrike" dirty="0">
                        <a:effectLst/>
                        <a:latin typeface="Arial" panose="020B0604020202020204" pitchFamily="34" charset="0"/>
                      </a:endParaRPr>
                    </a:p>
                  </a:txBody>
                  <a:tcPr marL="9525" marR="9525" marT="9525" marB="0" anchor="ctr"/>
                </a:tc>
              </a:tr>
              <a:tr h="295930">
                <a:tc>
                  <a:txBody>
                    <a:bodyPr/>
                    <a:lstStyle/>
                    <a:p>
                      <a:pPr algn="ctr"/>
                      <a:r>
                        <a:rPr lang="en-CA" sz="1600" dirty="0" smtClean="0"/>
                        <a:t>2019</a:t>
                      </a:r>
                      <a:endParaRPr lang="en-CA" sz="1600" dirty="0"/>
                    </a:p>
                  </a:txBody>
                  <a:tcPr/>
                </a:tc>
                <a:tc>
                  <a:txBody>
                    <a:bodyPr/>
                    <a:lstStyle/>
                    <a:p>
                      <a:pPr marL="0" algn="ctr" defTabSz="914400" rtl="0" eaLnBrk="1" latinLnBrk="0" hangingPunct="1"/>
                      <a:r>
                        <a:rPr lang="en-CA" sz="1600" kern="1200" dirty="0" smtClean="0">
                          <a:solidFill>
                            <a:schemeClr val="dk1"/>
                          </a:solidFill>
                          <a:latin typeface="+mn-lt"/>
                          <a:ea typeface="+mn-ea"/>
                          <a:cs typeface="+mn-cs"/>
                        </a:rPr>
                        <a:t>$1.58</a:t>
                      </a:r>
                      <a:endParaRPr lang="en-CA" sz="1600" kern="1200" dirty="0">
                        <a:solidFill>
                          <a:schemeClr val="dk1"/>
                        </a:solidFill>
                        <a:latin typeface="+mn-lt"/>
                        <a:ea typeface="+mn-ea"/>
                        <a:cs typeface="+mn-cs"/>
                      </a:endParaRPr>
                    </a:p>
                  </a:txBody>
                  <a:tcPr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$4.36</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$3.51 </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$5.27 </a:t>
                      </a:r>
                      <a:endParaRPr lang="en-CA" sz="1600" b="0" i="0" u="none" strike="noStrike" dirty="0">
                        <a:effectLst/>
                        <a:latin typeface="Arial" panose="020B0604020202020204" pitchFamily="34" charset="0"/>
                      </a:endParaRPr>
                    </a:p>
                  </a:txBody>
                  <a:tcPr marL="9525" marR="9525" marT="9525" marB="0" anchor="ctr"/>
                </a:tc>
              </a:tr>
              <a:tr h="295930">
                <a:tc>
                  <a:txBody>
                    <a:bodyPr/>
                    <a:lstStyle/>
                    <a:p>
                      <a:pPr algn="ctr"/>
                      <a:r>
                        <a:rPr lang="en-CA" sz="1600" dirty="0" smtClean="0"/>
                        <a:t>2020</a:t>
                      </a:r>
                      <a:endParaRPr lang="en-CA" sz="1600" dirty="0"/>
                    </a:p>
                  </a:txBody>
                  <a:tcPr/>
                </a:tc>
                <a:tc>
                  <a:txBody>
                    <a:bodyPr/>
                    <a:lstStyle/>
                    <a:p>
                      <a:pPr marL="0" algn="ctr" defTabSz="914400" rtl="0" eaLnBrk="1" latinLnBrk="0" hangingPunct="1"/>
                      <a:r>
                        <a:rPr lang="en-CA" sz="1600" kern="1200" dirty="0" smtClean="0">
                          <a:solidFill>
                            <a:schemeClr val="dk1"/>
                          </a:solidFill>
                          <a:latin typeface="+mn-lt"/>
                          <a:ea typeface="+mn-ea"/>
                          <a:cs typeface="+mn-cs"/>
                        </a:rPr>
                        <a:t>$1.38</a:t>
                      </a:r>
                      <a:endParaRPr lang="en-CA" sz="1600" kern="1200" dirty="0">
                        <a:solidFill>
                          <a:schemeClr val="dk1"/>
                        </a:solidFill>
                        <a:latin typeface="+mn-lt"/>
                        <a:ea typeface="+mn-ea"/>
                        <a:cs typeface="+mn-cs"/>
                      </a:endParaRPr>
                    </a:p>
                  </a:txBody>
                  <a:tcPr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$3.34</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$2.44 </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$3.93 </a:t>
                      </a:r>
                      <a:endParaRPr lang="en-CA" sz="1600" b="0" i="0" u="none" strike="noStrike" dirty="0">
                        <a:effectLst/>
                        <a:latin typeface="Arial" panose="020B0604020202020204" pitchFamily="34" charset="0"/>
                      </a:endParaRPr>
                    </a:p>
                  </a:txBody>
                  <a:tcPr marL="9525" marR="9525" marT="9525" marB="0" anchor="ctr"/>
                </a:tc>
              </a:tr>
              <a:tr h="295930">
                <a:tc>
                  <a:txBody>
                    <a:bodyPr/>
                    <a:lstStyle/>
                    <a:p>
                      <a:pPr algn="ctr"/>
                      <a:r>
                        <a:rPr lang="en-CA" sz="1600" dirty="0" smtClean="0"/>
                        <a:t>2021</a:t>
                      </a:r>
                      <a:endParaRPr lang="en-CA" sz="1600" dirty="0"/>
                    </a:p>
                  </a:txBody>
                  <a:tcPr/>
                </a:tc>
                <a:tc>
                  <a:txBody>
                    <a:bodyPr/>
                    <a:lstStyle/>
                    <a:p>
                      <a:pPr marL="0" algn="ctr" defTabSz="914400" rtl="0" eaLnBrk="1" latinLnBrk="0" hangingPunct="1"/>
                      <a:r>
                        <a:rPr lang="en-CA" sz="1600" kern="1200" dirty="0" smtClean="0">
                          <a:solidFill>
                            <a:schemeClr val="dk1"/>
                          </a:solidFill>
                          <a:latin typeface="+mn-lt"/>
                          <a:ea typeface="+mn-ea"/>
                          <a:cs typeface="+mn-cs"/>
                        </a:rPr>
                        <a:t>$1.18</a:t>
                      </a:r>
                      <a:endParaRPr lang="en-CA" sz="1600" kern="1200" dirty="0">
                        <a:solidFill>
                          <a:schemeClr val="dk1"/>
                        </a:solidFill>
                        <a:latin typeface="+mn-lt"/>
                        <a:ea typeface="+mn-ea"/>
                        <a:cs typeface="+mn-cs"/>
                      </a:endParaRPr>
                    </a:p>
                  </a:txBody>
                  <a:tcPr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$2.33</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$1.43 </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$2.62 </a:t>
                      </a:r>
                      <a:endParaRPr lang="en-CA" sz="1600" b="0" i="0" u="none" strike="noStrike" dirty="0">
                        <a:effectLst/>
                        <a:latin typeface="Arial" panose="020B0604020202020204" pitchFamily="34" charset="0"/>
                      </a:endParaRPr>
                    </a:p>
                  </a:txBody>
                  <a:tcPr marL="9525" marR="9525" marT="9525" marB="0" anchor="ctr"/>
                </a:tc>
              </a:tr>
              <a:tr h="295930">
                <a:tc>
                  <a:txBody>
                    <a:bodyPr/>
                    <a:lstStyle/>
                    <a:p>
                      <a:pPr algn="ctr"/>
                      <a:r>
                        <a:rPr lang="en-CA" sz="1600" dirty="0" smtClean="0"/>
                        <a:t>2022</a:t>
                      </a:r>
                      <a:endParaRPr lang="en-CA" sz="1600" dirty="0"/>
                    </a:p>
                  </a:txBody>
                  <a:tcPr/>
                </a:tc>
                <a:tc>
                  <a:txBody>
                    <a:bodyPr/>
                    <a:lstStyle/>
                    <a:p>
                      <a:pPr marL="0" algn="ctr" defTabSz="914400" rtl="0" eaLnBrk="1" latinLnBrk="0" hangingPunct="1"/>
                      <a:r>
                        <a:rPr lang="en-CA" sz="1600" kern="1200" dirty="0" smtClean="0">
                          <a:solidFill>
                            <a:schemeClr val="dk1"/>
                          </a:solidFill>
                          <a:latin typeface="+mn-lt"/>
                          <a:ea typeface="+mn-ea"/>
                          <a:cs typeface="+mn-cs"/>
                        </a:rPr>
                        <a:t>$1.05</a:t>
                      </a:r>
                      <a:endParaRPr lang="en-CA" sz="1600" kern="1200" dirty="0">
                        <a:solidFill>
                          <a:schemeClr val="dk1"/>
                        </a:solidFill>
                        <a:latin typeface="+mn-lt"/>
                        <a:ea typeface="+mn-ea"/>
                        <a:cs typeface="+mn-cs"/>
                      </a:endParaRPr>
                    </a:p>
                  </a:txBody>
                  <a:tcPr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$2.30</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$1.30 </a:t>
                      </a:r>
                      <a:endParaRPr lang="en-CA" sz="1600" b="0" i="0" u="none" strike="noStrike" dirty="0">
                        <a:effectLst/>
                        <a:latin typeface="Arial" panose="020B0604020202020204" pitchFamily="34" charset="0"/>
                      </a:endParaRPr>
                    </a:p>
                  </a:txBody>
                  <a:tcPr marL="9525" marR="9525" marT="9525" marB="0" anchor="ctr"/>
                </a:tc>
                <a:tc>
                  <a:txBody>
                    <a:bodyPr/>
                    <a:lstStyle/>
                    <a:p>
                      <a:pPr algn="ctr" fontAlgn="b"/>
                      <a:r>
                        <a:rPr lang="en-CA" sz="1600" b="0" i="0" u="none" strike="noStrike" dirty="0">
                          <a:effectLst/>
                          <a:latin typeface="Arial" panose="020B0604020202020204" pitchFamily="34" charset="0"/>
                        </a:rPr>
                        <a:t> </a:t>
                      </a:r>
                      <a:r>
                        <a:rPr lang="en-CA" sz="1600" b="0" i="0" u="none" strike="noStrike" dirty="0" smtClean="0">
                          <a:effectLst/>
                          <a:latin typeface="Arial" panose="020B0604020202020204" pitchFamily="34" charset="0"/>
                        </a:rPr>
                        <a:t>$2.53 </a:t>
                      </a:r>
                      <a:endParaRPr lang="en-CA" sz="1600" b="0" i="0" u="none" strike="noStrike" dirty="0">
                        <a:effectLst/>
                        <a:latin typeface="Arial" panose="020B0604020202020204" pitchFamily="34" charset="0"/>
                      </a:endParaRPr>
                    </a:p>
                  </a:txBody>
                  <a:tcPr marL="9525" marR="9525" marT="9525" marB="0" anchor="ctr"/>
                </a:tc>
              </a:tr>
            </a:tbl>
          </a:graphicData>
        </a:graphic>
      </p:graphicFrame>
      <p:sp>
        <p:nvSpPr>
          <p:cNvPr id="2" name="TextBox 1"/>
          <p:cNvSpPr txBox="1"/>
          <p:nvPr/>
        </p:nvSpPr>
        <p:spPr>
          <a:xfrm>
            <a:off x="457200" y="5791200"/>
            <a:ext cx="7696200" cy="400110"/>
          </a:xfrm>
          <a:prstGeom prst="rect">
            <a:avLst/>
          </a:prstGeom>
          <a:noFill/>
        </p:spPr>
        <p:txBody>
          <a:bodyPr wrap="square" rtlCol="0">
            <a:spAutoFit/>
          </a:bodyPr>
          <a:lstStyle/>
          <a:p>
            <a:r>
              <a:rPr lang="en-CA" sz="1000" b="1" i="1" baseline="30000" dirty="0" smtClean="0"/>
              <a:t>1</a:t>
            </a:r>
            <a:r>
              <a:rPr lang="en-CA" sz="1000" b="1" i="1" dirty="0" smtClean="0"/>
              <a:t>Apart from </a:t>
            </a:r>
            <a:r>
              <a:rPr lang="en-CA" sz="1000" b="1" i="1" dirty="0"/>
              <a:t>the </a:t>
            </a:r>
            <a:r>
              <a:rPr lang="en-CA" sz="1000" b="1" i="1" dirty="0" smtClean="0"/>
              <a:t>“2 </a:t>
            </a:r>
            <a:r>
              <a:rPr lang="en-CA" sz="1000" b="1" i="1" dirty="0"/>
              <a:t>Year Rolling </a:t>
            </a:r>
            <a:r>
              <a:rPr lang="en-CA" sz="1000" b="1" i="1" dirty="0" smtClean="0"/>
              <a:t>Average </a:t>
            </a:r>
            <a:r>
              <a:rPr lang="en-CA" sz="1000" b="1" i="1" dirty="0"/>
              <a:t>Prior </a:t>
            </a:r>
            <a:r>
              <a:rPr lang="en-CA" sz="1000" b="1" i="1" dirty="0" smtClean="0"/>
              <a:t>September </a:t>
            </a:r>
            <a:r>
              <a:rPr lang="en-CA" sz="1000" b="1" i="1" dirty="0"/>
              <a:t>Beef </a:t>
            </a:r>
            <a:r>
              <a:rPr lang="en-CA" sz="1000" b="1" i="1" dirty="0" smtClean="0"/>
              <a:t>Prices” for 2013, 2014 and 2015, these values are hypothetical and intended only to illustrate a possible range in rents expected under the formula ignoring the phase in provisions.</a:t>
            </a:r>
            <a:endParaRPr lang="en-CA" sz="1000" b="1" i="1" dirty="0"/>
          </a:p>
        </p:txBody>
      </p:sp>
    </p:spTree>
    <p:extLst>
      <p:ext uri="{BB962C8B-B14F-4D97-AF65-F5344CB8AC3E}">
        <p14:creationId xmlns:p14="http://schemas.microsoft.com/office/powerpoint/2010/main" val="27523893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Phased Implementation</a:t>
            </a:r>
            <a:endParaRPr lang="en-CA" dirty="0"/>
          </a:p>
        </p:txBody>
      </p:sp>
      <p:sp>
        <p:nvSpPr>
          <p:cNvPr id="3" name="Content Placeholder 2"/>
          <p:cNvSpPr>
            <a:spLocks noGrp="1"/>
          </p:cNvSpPr>
          <p:nvPr>
            <p:ph idx="1"/>
          </p:nvPr>
        </p:nvSpPr>
        <p:spPr>
          <a:xfrm>
            <a:off x="457200" y="1371600"/>
            <a:ext cx="8229600" cy="4525963"/>
          </a:xfrm>
        </p:spPr>
        <p:txBody>
          <a:bodyPr/>
          <a:lstStyle/>
          <a:p>
            <a:r>
              <a:rPr lang="en-CA" sz="2200" dirty="0" smtClean="0"/>
              <a:t>Grazing lease rental rate changes will be </a:t>
            </a:r>
            <a:r>
              <a:rPr lang="en-CA" sz="2200" b="1" dirty="0" smtClean="0"/>
              <a:t>phased in over a five year period</a:t>
            </a:r>
            <a:r>
              <a:rPr lang="en-CA" sz="2200" dirty="0" smtClean="0"/>
              <a:t> (2017-2021)</a:t>
            </a:r>
          </a:p>
          <a:p>
            <a:r>
              <a:rPr lang="en-CA" sz="2200" dirty="0" smtClean="0"/>
              <a:t>Rental rates will be calculated as the </a:t>
            </a:r>
            <a:r>
              <a:rPr lang="en-CA" sz="2200" b="1" dirty="0" smtClean="0"/>
              <a:t>base rate</a:t>
            </a:r>
            <a:r>
              <a:rPr lang="en-CA" sz="2200" dirty="0" smtClean="0"/>
              <a:t> plus an </a:t>
            </a:r>
            <a:r>
              <a:rPr lang="en-CA" sz="2200" b="1" dirty="0" smtClean="0"/>
              <a:t>annually increasing percentage of the premium </a:t>
            </a:r>
            <a:r>
              <a:rPr lang="en-CA" sz="2200" dirty="0" smtClean="0"/>
              <a:t>beyond the base rate</a:t>
            </a:r>
          </a:p>
          <a:p>
            <a:r>
              <a:rPr lang="en-CA" sz="2200" dirty="0" smtClean="0"/>
              <a:t>If there is a crossover in rental rates during the phased implementation rental rates will default to the full rates</a:t>
            </a:r>
          </a:p>
          <a:p>
            <a:r>
              <a:rPr lang="en-CA" sz="2200" dirty="0" smtClean="0"/>
              <a:t>In the following example, a crossover in rental rates occurs in 2019</a:t>
            </a:r>
          </a:p>
          <a:p>
            <a:endParaRPr lang="en-CA" sz="2400" dirty="0" smtClean="0"/>
          </a:p>
          <a:p>
            <a:endParaRPr lang="en-CA" sz="2400" dirty="0"/>
          </a:p>
        </p:txBody>
      </p:sp>
    </p:spTree>
    <p:extLst>
      <p:ext uri="{BB962C8B-B14F-4D97-AF65-F5344CB8AC3E}">
        <p14:creationId xmlns:p14="http://schemas.microsoft.com/office/powerpoint/2010/main" val="37790560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7315200" cy="731838"/>
          </a:xfrm>
        </p:spPr>
        <p:txBody>
          <a:bodyPr/>
          <a:lstStyle/>
          <a:p>
            <a:r>
              <a:rPr lang="en-CA" dirty="0" smtClean="0"/>
              <a:t>Zone 1 Projected Phased Rental Rates</a:t>
            </a:r>
            <a:r>
              <a:rPr lang="en-CA" baseline="30000" dirty="0" smtClean="0"/>
              <a:t>1</a:t>
            </a:r>
            <a:endParaRPr lang="en-CA" baseline="30000"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780184088"/>
              </p:ext>
            </p:extLst>
          </p:nvPr>
        </p:nvGraphicFramePr>
        <p:xfrm>
          <a:off x="457201" y="1057275"/>
          <a:ext cx="8229599" cy="4505325"/>
        </p:xfrm>
        <a:graphic>
          <a:graphicData uri="http://schemas.openxmlformats.org/drawingml/2006/table">
            <a:tbl>
              <a:tblPr firstRow="1" bandRow="1">
                <a:tableStyleId>{5C22544A-7EE6-4342-B048-85BDC9FD1C3A}</a:tableStyleId>
              </a:tblPr>
              <a:tblGrid>
                <a:gridCol w="838199"/>
                <a:gridCol w="1277984"/>
                <a:gridCol w="1332411"/>
                <a:gridCol w="940526"/>
                <a:gridCol w="783771"/>
                <a:gridCol w="1528354"/>
                <a:gridCol w="1528354"/>
              </a:tblGrid>
              <a:tr h="990600">
                <a:tc>
                  <a:txBody>
                    <a:bodyPr/>
                    <a:lstStyle/>
                    <a:p>
                      <a:pPr algn="ctr"/>
                      <a:r>
                        <a:rPr lang="en-CA" sz="1400" b="1" dirty="0" smtClean="0">
                          <a:solidFill>
                            <a:schemeClr val="bg1"/>
                          </a:solidFill>
                        </a:rPr>
                        <a:t>Year of Rental</a:t>
                      </a:r>
                      <a:r>
                        <a:rPr lang="en-CA" sz="1400" b="1" baseline="0" dirty="0" smtClean="0">
                          <a:solidFill>
                            <a:schemeClr val="bg1"/>
                          </a:solidFill>
                        </a:rPr>
                        <a:t> Rate</a:t>
                      </a:r>
                      <a:endParaRPr lang="en-CA" sz="1400" b="1" dirty="0">
                        <a:solidFill>
                          <a:schemeClr val="bg1"/>
                        </a:solidFill>
                      </a:endParaRPr>
                    </a:p>
                  </a:txBody>
                  <a:tcPr anchor="ctr">
                    <a:solidFill>
                      <a:srgbClr val="2F1E0C"/>
                    </a:solidFill>
                  </a:tcPr>
                </a:tc>
                <a:tc>
                  <a:txBody>
                    <a:bodyPr/>
                    <a:lstStyle/>
                    <a:p>
                      <a:pPr algn="ctr"/>
                      <a:r>
                        <a:rPr lang="en-CA" sz="1400" b="1" dirty="0" smtClean="0">
                          <a:solidFill>
                            <a:schemeClr val="bg1"/>
                          </a:solidFill>
                        </a:rPr>
                        <a:t>2 Year Rolling Avg. Prior Sept.</a:t>
                      </a:r>
                      <a:r>
                        <a:rPr lang="en-CA" sz="1400" b="1" baseline="0" dirty="0" smtClean="0">
                          <a:solidFill>
                            <a:schemeClr val="bg1"/>
                          </a:solidFill>
                        </a:rPr>
                        <a:t> Beef Price</a:t>
                      </a:r>
                      <a:endParaRPr lang="en-CA" sz="1400" b="1" dirty="0">
                        <a:solidFill>
                          <a:schemeClr val="bg1"/>
                        </a:solidFill>
                      </a:endParaRPr>
                    </a:p>
                  </a:txBody>
                  <a:tcPr anchor="ctr">
                    <a:solidFill>
                      <a:srgbClr val="2F1E0C"/>
                    </a:solidFill>
                  </a:tcPr>
                </a:tc>
                <a:tc>
                  <a:txBody>
                    <a:bodyPr/>
                    <a:lstStyle/>
                    <a:p>
                      <a:pPr algn="ctr"/>
                      <a:r>
                        <a:rPr lang="en-CA" sz="1400" b="1" dirty="0" smtClean="0">
                          <a:solidFill>
                            <a:schemeClr val="bg1"/>
                          </a:solidFill>
                        </a:rPr>
                        <a:t>Variable Rent (Total Rent Less Minimum)</a:t>
                      </a:r>
                      <a:endParaRPr lang="en-CA" sz="1400" b="1" dirty="0">
                        <a:solidFill>
                          <a:schemeClr val="bg1"/>
                        </a:solidFill>
                      </a:endParaRPr>
                    </a:p>
                  </a:txBody>
                  <a:tcPr anchor="ctr">
                    <a:solidFill>
                      <a:srgbClr val="2F1E0C"/>
                    </a:solidFill>
                  </a:tcPr>
                </a:tc>
                <a:tc gridSpan="2">
                  <a:txBody>
                    <a:bodyPr/>
                    <a:lstStyle/>
                    <a:p>
                      <a:pPr algn="ctr"/>
                      <a:r>
                        <a:rPr lang="en-CA" sz="1400" b="1" dirty="0" smtClean="0">
                          <a:solidFill>
                            <a:schemeClr val="bg1"/>
                          </a:solidFill>
                        </a:rPr>
                        <a:t>Phased Variable Rent (% Shown x Full</a:t>
                      </a:r>
                      <a:r>
                        <a:rPr lang="en-CA" sz="1400" b="1" baseline="0" dirty="0" smtClean="0">
                          <a:solidFill>
                            <a:schemeClr val="bg1"/>
                          </a:solidFill>
                        </a:rPr>
                        <a:t> Variable </a:t>
                      </a:r>
                      <a:r>
                        <a:rPr lang="en-CA" sz="1400" b="1" dirty="0" smtClean="0">
                          <a:solidFill>
                            <a:schemeClr val="bg1"/>
                          </a:solidFill>
                        </a:rPr>
                        <a:t>Rent)</a:t>
                      </a:r>
                      <a:endParaRPr lang="en-CA" sz="1400" b="1" dirty="0">
                        <a:solidFill>
                          <a:schemeClr val="bg1"/>
                        </a:solidFill>
                      </a:endParaRPr>
                    </a:p>
                  </a:txBody>
                  <a:tcPr anchor="ctr">
                    <a:solidFill>
                      <a:srgbClr val="2F1E0C"/>
                    </a:solidFill>
                  </a:tcPr>
                </a:tc>
                <a:tc hMerge="1">
                  <a:txBody>
                    <a:bodyPr/>
                    <a:lstStyle/>
                    <a:p>
                      <a:endParaRPr lang="en-CA"/>
                    </a:p>
                  </a:txBody>
                  <a:tcPr/>
                </a:tc>
                <a:tc>
                  <a:txBody>
                    <a:bodyPr/>
                    <a:lstStyle/>
                    <a:p>
                      <a:pPr algn="ctr"/>
                      <a:r>
                        <a:rPr lang="en-CA" sz="1400" b="1" dirty="0" smtClean="0">
                          <a:solidFill>
                            <a:schemeClr val="bg1"/>
                          </a:solidFill>
                        </a:rPr>
                        <a:t>Actual Zone 1 Total Rent (Including Phase In)</a:t>
                      </a:r>
                      <a:endParaRPr lang="en-CA" sz="1400" b="1" dirty="0">
                        <a:solidFill>
                          <a:schemeClr val="bg1"/>
                        </a:solidFill>
                      </a:endParaRPr>
                    </a:p>
                  </a:txBody>
                  <a:tcPr anchor="ctr">
                    <a:solidFill>
                      <a:srgbClr val="2F1E0C"/>
                    </a:solidFill>
                  </a:tcPr>
                </a:tc>
                <a:tc>
                  <a:txBody>
                    <a:bodyPr/>
                    <a:lstStyle/>
                    <a:p>
                      <a:pPr algn="ctr"/>
                      <a:r>
                        <a:rPr lang="en-CA" sz="1400" dirty="0" smtClean="0">
                          <a:solidFill>
                            <a:schemeClr val="bg1"/>
                          </a:solidFill>
                        </a:rPr>
                        <a:t>Total Zone 1 </a:t>
                      </a:r>
                      <a:r>
                        <a:rPr lang="en-CA" sz="1400" baseline="0" dirty="0" smtClean="0">
                          <a:solidFill>
                            <a:schemeClr val="bg1"/>
                          </a:solidFill>
                        </a:rPr>
                        <a:t>Rent </a:t>
                      </a:r>
                      <a:r>
                        <a:rPr lang="en-CA" sz="1400" dirty="0" smtClean="0">
                          <a:solidFill>
                            <a:schemeClr val="bg1"/>
                          </a:solidFill>
                        </a:rPr>
                        <a:t>in </a:t>
                      </a:r>
                    </a:p>
                    <a:p>
                      <a:pPr algn="ctr"/>
                      <a:r>
                        <a:rPr lang="en-CA" sz="1400" dirty="0" smtClean="0">
                          <a:solidFill>
                            <a:schemeClr val="bg1"/>
                          </a:solidFill>
                        </a:rPr>
                        <a:t>$ million</a:t>
                      </a:r>
                    </a:p>
                    <a:p>
                      <a:pPr algn="ctr"/>
                      <a:r>
                        <a:rPr lang="en-CA" sz="1400" b="1" dirty="0" smtClean="0">
                          <a:solidFill>
                            <a:schemeClr val="bg1"/>
                          </a:solidFill>
                        </a:rPr>
                        <a:t>(851,933</a:t>
                      </a:r>
                      <a:r>
                        <a:rPr lang="en-CA" sz="1400" b="1" baseline="0" dirty="0" smtClean="0">
                          <a:solidFill>
                            <a:schemeClr val="bg1"/>
                          </a:solidFill>
                        </a:rPr>
                        <a:t> AUM)</a:t>
                      </a:r>
                      <a:endParaRPr lang="en-CA" sz="1400" b="1" dirty="0">
                        <a:solidFill>
                          <a:schemeClr val="bg1"/>
                        </a:solidFill>
                      </a:endParaRPr>
                    </a:p>
                  </a:txBody>
                  <a:tcPr anchor="ctr">
                    <a:solidFill>
                      <a:srgbClr val="2F1E0C"/>
                    </a:solidFill>
                  </a:tcPr>
                </a:tc>
              </a:tr>
              <a:tr h="317101">
                <a:tc>
                  <a:txBody>
                    <a:bodyPr/>
                    <a:lstStyle/>
                    <a:p>
                      <a:pPr algn="ctr"/>
                      <a:r>
                        <a:rPr lang="en-CA" sz="1600" dirty="0" smtClean="0"/>
                        <a:t>2013</a:t>
                      </a:r>
                      <a:endParaRPr lang="en-CA" sz="1600" dirty="0"/>
                    </a:p>
                  </a:txBody>
                  <a:tcPr anchor="ctr"/>
                </a:tc>
                <a:tc>
                  <a:txBody>
                    <a:bodyPr/>
                    <a:lstStyle/>
                    <a:p>
                      <a:pPr algn="ctr"/>
                      <a:r>
                        <a:rPr lang="en-CA" sz="1600" dirty="0" smtClean="0"/>
                        <a:t>$1.33</a:t>
                      </a:r>
                      <a:endParaRPr lang="en-CA" sz="1600" dirty="0"/>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$0.18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r>
              <a:tr h="317101">
                <a:tc>
                  <a:txBody>
                    <a:bodyPr/>
                    <a:lstStyle/>
                    <a:p>
                      <a:pPr algn="ctr"/>
                      <a:r>
                        <a:rPr lang="en-CA" sz="1600" dirty="0" smtClean="0"/>
                        <a:t>2014</a:t>
                      </a:r>
                      <a:endParaRPr lang="en-CA" sz="1600" dirty="0"/>
                    </a:p>
                  </a:txBody>
                  <a:tcPr anchor="ctr"/>
                </a:tc>
                <a:tc>
                  <a:txBody>
                    <a:bodyPr/>
                    <a:lstStyle/>
                    <a:p>
                      <a:pPr algn="ctr"/>
                      <a:r>
                        <a:rPr lang="en-CA" sz="1600" dirty="0" smtClean="0"/>
                        <a:t>$1.41</a:t>
                      </a:r>
                      <a:endParaRPr lang="en-CA" sz="1600" dirty="0"/>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$0.95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r>
              <a:tr h="317101">
                <a:tc>
                  <a:txBody>
                    <a:bodyPr/>
                    <a:lstStyle/>
                    <a:p>
                      <a:pPr algn="ctr"/>
                      <a:r>
                        <a:rPr lang="en-CA" sz="1600" dirty="0" smtClean="0"/>
                        <a:t>2015</a:t>
                      </a:r>
                      <a:endParaRPr lang="en-CA" sz="1600" dirty="0"/>
                    </a:p>
                  </a:txBody>
                  <a:tcPr anchor="ctr"/>
                </a:tc>
                <a:tc>
                  <a:txBody>
                    <a:bodyPr/>
                    <a:lstStyle/>
                    <a:p>
                      <a:pPr algn="ctr"/>
                      <a:r>
                        <a:rPr lang="en-CA" sz="1600" dirty="0" smtClean="0"/>
                        <a:t>$1.77</a:t>
                      </a:r>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$4.52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r>
              <a:tr h="317101">
                <a:tc>
                  <a:txBody>
                    <a:bodyPr/>
                    <a:lstStyle/>
                    <a:p>
                      <a:pPr algn="ctr"/>
                      <a:r>
                        <a:rPr lang="en-CA" sz="1600" dirty="0" smtClean="0"/>
                        <a:t>2016</a:t>
                      </a:r>
                      <a:endParaRPr lang="en-CA" sz="1600" dirty="0"/>
                    </a:p>
                  </a:txBody>
                  <a:tcPr anchor="ctr"/>
                </a:tc>
                <a:tc>
                  <a:txBody>
                    <a:bodyPr/>
                    <a:lstStyle/>
                    <a:p>
                      <a:pPr marL="0" algn="ctr" defTabSz="914400" rtl="0" eaLnBrk="1" latinLnBrk="0" hangingPunct="1"/>
                      <a:r>
                        <a:rPr lang="en-CA" sz="1600" kern="1200" dirty="0" smtClean="0">
                          <a:solidFill>
                            <a:schemeClr val="dk1"/>
                          </a:solidFill>
                          <a:latin typeface="+mn-lt"/>
                          <a:ea typeface="+mn-ea"/>
                          <a:cs typeface="+mn-cs"/>
                        </a:rPr>
                        <a:t>$2.15</a:t>
                      </a:r>
                      <a:endParaRPr lang="en-CA" sz="1600" kern="1200" dirty="0">
                        <a:solidFill>
                          <a:schemeClr val="dk1"/>
                        </a:solidFill>
                        <a:latin typeface="+mn-lt"/>
                        <a:ea typeface="+mn-ea"/>
                        <a:cs typeface="+mn-cs"/>
                      </a:endParaRPr>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$8.13</a:t>
                      </a:r>
                      <a:r>
                        <a:rPr lang="en-CA" sz="1600" kern="1200" baseline="0" dirty="0" smtClean="0">
                          <a:solidFill>
                            <a:schemeClr val="dk1"/>
                          </a:solidFill>
                          <a:latin typeface="+mn-lt"/>
                          <a:ea typeface="+mn-ea"/>
                          <a:cs typeface="+mn-cs"/>
                        </a:rPr>
                        <a:t>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20%</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$1.63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$3.93</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$3.34</a:t>
                      </a:r>
                    </a:p>
                  </a:txBody>
                  <a:tcPr marL="9525" marR="9525" marT="9525" marB="0" anchor="ctr"/>
                </a:tc>
              </a:tr>
              <a:tr h="317101">
                <a:tc>
                  <a:txBody>
                    <a:bodyPr/>
                    <a:lstStyle/>
                    <a:p>
                      <a:pPr algn="ctr"/>
                      <a:r>
                        <a:rPr lang="en-CA" sz="1600" dirty="0" smtClean="0"/>
                        <a:t>2017</a:t>
                      </a:r>
                      <a:endParaRPr lang="en-CA" sz="1600" dirty="0"/>
                    </a:p>
                  </a:txBody>
                  <a:tcPr anchor="ctr"/>
                </a:tc>
                <a:tc>
                  <a:txBody>
                    <a:bodyPr/>
                    <a:lstStyle/>
                    <a:p>
                      <a:pPr marL="0" algn="ctr" defTabSz="914400" rtl="0" eaLnBrk="1" latinLnBrk="0" hangingPunct="1"/>
                      <a:r>
                        <a:rPr lang="en-CA" sz="1600" kern="1200" dirty="0" smtClean="0">
                          <a:solidFill>
                            <a:schemeClr val="dk1"/>
                          </a:solidFill>
                          <a:latin typeface="+mn-lt"/>
                          <a:ea typeface="+mn-ea"/>
                          <a:cs typeface="+mn-cs"/>
                        </a:rPr>
                        <a:t>$2.03</a:t>
                      </a:r>
                      <a:endParaRPr lang="en-CA" sz="1600" kern="1200" dirty="0">
                        <a:solidFill>
                          <a:schemeClr val="dk1"/>
                        </a:solidFill>
                        <a:latin typeface="+mn-lt"/>
                        <a:ea typeface="+mn-ea"/>
                        <a:cs typeface="+mn-cs"/>
                      </a:endParaRPr>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$5.89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smtClean="0">
                          <a:solidFill>
                            <a:schemeClr val="dk1"/>
                          </a:solidFill>
                          <a:latin typeface="+mn-lt"/>
                          <a:ea typeface="+mn-ea"/>
                          <a:cs typeface="+mn-cs"/>
                        </a:rPr>
                        <a:t>40%</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$2.36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$4.66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$3.97</a:t>
                      </a:r>
                      <a:endParaRPr lang="en-CA" sz="1600" kern="1200" dirty="0">
                        <a:solidFill>
                          <a:schemeClr val="dk1"/>
                        </a:solidFill>
                        <a:latin typeface="+mn-lt"/>
                        <a:ea typeface="+mn-ea"/>
                        <a:cs typeface="+mn-cs"/>
                      </a:endParaRPr>
                    </a:p>
                  </a:txBody>
                  <a:tcPr marL="9525" marR="9525" marT="9525" marB="0" anchor="ctr"/>
                </a:tc>
              </a:tr>
              <a:tr h="317101">
                <a:tc>
                  <a:txBody>
                    <a:bodyPr/>
                    <a:lstStyle/>
                    <a:p>
                      <a:pPr algn="ctr"/>
                      <a:r>
                        <a:rPr lang="en-CA" sz="1600" dirty="0" smtClean="0"/>
                        <a:t>2018</a:t>
                      </a:r>
                      <a:endParaRPr lang="en-CA" sz="1600" dirty="0"/>
                    </a:p>
                  </a:txBody>
                  <a:tcPr anchor="ctr"/>
                </a:tc>
                <a:tc>
                  <a:txBody>
                    <a:bodyPr/>
                    <a:lstStyle/>
                    <a:p>
                      <a:pPr marL="0" algn="ctr" defTabSz="914400" rtl="0" eaLnBrk="1" latinLnBrk="0" hangingPunct="1"/>
                      <a:r>
                        <a:rPr lang="en-CA" sz="1600" kern="1200" dirty="0" smtClean="0">
                          <a:solidFill>
                            <a:schemeClr val="dk1"/>
                          </a:solidFill>
                          <a:latin typeface="+mn-lt"/>
                          <a:ea typeface="+mn-ea"/>
                          <a:cs typeface="+mn-cs"/>
                        </a:rPr>
                        <a:t>$1.75</a:t>
                      </a:r>
                      <a:endParaRPr lang="en-CA" sz="1600" kern="1200" dirty="0">
                        <a:solidFill>
                          <a:schemeClr val="dk1"/>
                        </a:solidFill>
                        <a:latin typeface="+mn-lt"/>
                        <a:ea typeface="+mn-ea"/>
                        <a:cs typeface="+mn-cs"/>
                      </a:endParaRPr>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$3.66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smtClean="0">
                          <a:solidFill>
                            <a:schemeClr val="dk1"/>
                          </a:solidFill>
                          <a:latin typeface="+mn-lt"/>
                          <a:ea typeface="+mn-ea"/>
                          <a:cs typeface="+mn-cs"/>
                        </a:rPr>
                        <a:t>60%</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$2.20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$4.50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$3.83</a:t>
                      </a:r>
                      <a:endParaRPr lang="en-CA" sz="1600" kern="1200" dirty="0">
                        <a:solidFill>
                          <a:schemeClr val="dk1"/>
                        </a:solidFill>
                        <a:latin typeface="+mn-lt"/>
                        <a:ea typeface="+mn-ea"/>
                        <a:cs typeface="+mn-cs"/>
                      </a:endParaRPr>
                    </a:p>
                  </a:txBody>
                  <a:tcPr marL="9525" marR="9525" marT="9525" marB="0" anchor="ctr"/>
                </a:tc>
              </a:tr>
              <a:tr h="470247">
                <a:tc>
                  <a:txBody>
                    <a:bodyPr/>
                    <a:lstStyle/>
                    <a:p>
                      <a:pPr algn="ctr"/>
                      <a:r>
                        <a:rPr lang="en-CA" sz="1600" dirty="0" smtClean="0"/>
                        <a:t>2019</a:t>
                      </a:r>
                      <a:endParaRPr lang="en-CA" sz="1600" dirty="0"/>
                    </a:p>
                  </a:txBody>
                  <a:tcPr anchor="ctr"/>
                </a:tc>
                <a:tc>
                  <a:txBody>
                    <a:bodyPr/>
                    <a:lstStyle/>
                    <a:p>
                      <a:pPr marL="0" algn="ctr" defTabSz="914400" rtl="0" eaLnBrk="1" latinLnBrk="0" hangingPunct="1"/>
                      <a:r>
                        <a:rPr lang="en-CA" sz="1600" kern="1200" dirty="0" smtClean="0">
                          <a:solidFill>
                            <a:schemeClr val="dk1"/>
                          </a:solidFill>
                          <a:latin typeface="+mn-lt"/>
                          <a:ea typeface="+mn-ea"/>
                          <a:cs typeface="+mn-cs"/>
                        </a:rPr>
                        <a:t>$1.58</a:t>
                      </a:r>
                      <a:endParaRPr lang="en-CA" sz="1600" kern="1200" dirty="0">
                        <a:solidFill>
                          <a:schemeClr val="dk1"/>
                        </a:solidFill>
                        <a:latin typeface="+mn-lt"/>
                        <a:ea typeface="+mn-ea"/>
                        <a:cs typeface="+mn-cs"/>
                      </a:endParaRPr>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$2.06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strike="sngStrike" kern="1200" dirty="0" smtClean="0">
                          <a:solidFill>
                            <a:srgbClr val="FF0000"/>
                          </a:solidFill>
                          <a:effectLst/>
                          <a:latin typeface="+mn-lt"/>
                          <a:ea typeface="+mn-ea"/>
                          <a:cs typeface="+mn-cs"/>
                        </a:rPr>
                        <a:t>80%</a:t>
                      </a:r>
                    </a:p>
                    <a:p>
                      <a:pPr marL="0" algn="ctr" defTabSz="914400" rtl="0" eaLnBrk="1" fontAlgn="b" latinLnBrk="0" hangingPunct="1"/>
                      <a:r>
                        <a:rPr lang="en-CA" sz="1600" kern="1200" dirty="0" smtClean="0">
                          <a:solidFill>
                            <a:srgbClr val="FF0000"/>
                          </a:solidFill>
                          <a:latin typeface="+mn-lt"/>
                          <a:ea typeface="+mn-ea"/>
                          <a:cs typeface="+mn-cs"/>
                        </a:rPr>
                        <a:t>100%</a:t>
                      </a:r>
                      <a:endParaRPr lang="en-CA" sz="1600" kern="1200" dirty="0">
                        <a:solidFill>
                          <a:srgbClr val="FF0000"/>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strike="sngStrike" kern="1200" dirty="0" smtClean="0">
                          <a:solidFill>
                            <a:srgbClr val="FF0000"/>
                          </a:solidFill>
                          <a:latin typeface="+mn-lt"/>
                          <a:ea typeface="+mn-ea"/>
                          <a:cs typeface="+mn-cs"/>
                        </a:rPr>
                        <a:t>$1.65 </a:t>
                      </a:r>
                    </a:p>
                    <a:p>
                      <a:pPr marL="0" algn="ctr" defTabSz="914400" rtl="0" eaLnBrk="1" fontAlgn="b" latinLnBrk="0" hangingPunct="1"/>
                      <a:r>
                        <a:rPr lang="en-CA" sz="1600" kern="1200" dirty="0" smtClean="0">
                          <a:solidFill>
                            <a:srgbClr val="FF0000"/>
                          </a:solidFill>
                          <a:latin typeface="+mn-lt"/>
                          <a:ea typeface="+mn-ea"/>
                          <a:cs typeface="+mn-cs"/>
                        </a:rPr>
                        <a:t>$2.06</a:t>
                      </a:r>
                      <a:endParaRPr lang="en-CA" sz="1600" kern="1200" dirty="0">
                        <a:solidFill>
                          <a:srgbClr val="FF0000"/>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strike="sngStrike" kern="1200" dirty="0" smtClean="0">
                          <a:solidFill>
                            <a:srgbClr val="FF0000"/>
                          </a:solidFill>
                          <a:latin typeface="+mn-lt"/>
                          <a:ea typeface="+mn-ea"/>
                          <a:cs typeface="+mn-cs"/>
                        </a:rPr>
                        <a:t>$3.95</a:t>
                      </a:r>
                    </a:p>
                    <a:p>
                      <a:pPr marL="0" algn="ctr" defTabSz="914400" rtl="0" eaLnBrk="1" fontAlgn="b" latinLnBrk="0" hangingPunct="1"/>
                      <a:r>
                        <a:rPr lang="en-CA" sz="1600" strike="noStrike" kern="1200" dirty="0" smtClean="0">
                          <a:solidFill>
                            <a:srgbClr val="FF0000"/>
                          </a:solidFill>
                          <a:latin typeface="+mn-lt"/>
                          <a:ea typeface="+mn-ea"/>
                          <a:cs typeface="+mn-cs"/>
                        </a:rPr>
                        <a:t> $4.36 </a:t>
                      </a:r>
                    </a:p>
                  </a:txBody>
                  <a:tcPr marL="9525" marR="9525" marT="9525" marB="0" anchor="ctr"/>
                </a:tc>
                <a:tc>
                  <a:txBody>
                    <a:bodyPr/>
                    <a:lstStyle/>
                    <a:p>
                      <a:pPr marL="0" algn="ctr" defTabSz="914400" rtl="0" eaLnBrk="1" fontAlgn="b" latinLnBrk="0" hangingPunct="1"/>
                      <a:r>
                        <a:rPr lang="en-CA" sz="1600" strike="sngStrike" kern="1200" dirty="0" smtClean="0">
                          <a:solidFill>
                            <a:srgbClr val="FF0000"/>
                          </a:solidFill>
                          <a:latin typeface="+mn-lt"/>
                          <a:ea typeface="+mn-ea"/>
                          <a:cs typeface="+mn-cs"/>
                        </a:rPr>
                        <a:t>$3.36</a:t>
                      </a:r>
                    </a:p>
                    <a:p>
                      <a:pPr marL="0" algn="ctr" defTabSz="914400" rtl="0" eaLnBrk="1" fontAlgn="b" latinLnBrk="0" hangingPunct="1"/>
                      <a:r>
                        <a:rPr lang="en-CA" sz="1600" kern="1200" dirty="0" smtClean="0">
                          <a:solidFill>
                            <a:srgbClr val="FF0000"/>
                          </a:solidFill>
                          <a:latin typeface="+mn-lt"/>
                          <a:ea typeface="+mn-ea"/>
                          <a:cs typeface="+mn-cs"/>
                        </a:rPr>
                        <a:t>$3.72</a:t>
                      </a:r>
                      <a:endParaRPr lang="en-CA" sz="1600" kern="1200" dirty="0">
                        <a:solidFill>
                          <a:srgbClr val="FF0000"/>
                        </a:solidFill>
                        <a:latin typeface="+mn-lt"/>
                        <a:ea typeface="+mn-ea"/>
                        <a:cs typeface="+mn-cs"/>
                      </a:endParaRPr>
                    </a:p>
                  </a:txBody>
                  <a:tcPr marL="9525" marR="9525" marT="9525" marB="0" anchor="ctr"/>
                </a:tc>
              </a:tr>
              <a:tr h="317101">
                <a:tc>
                  <a:txBody>
                    <a:bodyPr/>
                    <a:lstStyle/>
                    <a:p>
                      <a:pPr algn="ctr"/>
                      <a:r>
                        <a:rPr lang="en-CA" sz="1600" dirty="0" smtClean="0"/>
                        <a:t>2020</a:t>
                      </a:r>
                      <a:endParaRPr lang="en-CA" sz="1600" dirty="0"/>
                    </a:p>
                  </a:txBody>
                  <a:tcPr anchor="ctr"/>
                </a:tc>
                <a:tc>
                  <a:txBody>
                    <a:bodyPr/>
                    <a:lstStyle/>
                    <a:p>
                      <a:pPr marL="0" algn="ctr" defTabSz="914400" rtl="0" eaLnBrk="1" latinLnBrk="0" hangingPunct="1"/>
                      <a:r>
                        <a:rPr lang="en-CA" sz="1600" kern="1200" dirty="0" smtClean="0">
                          <a:solidFill>
                            <a:schemeClr val="dk1"/>
                          </a:solidFill>
                          <a:latin typeface="+mn-lt"/>
                          <a:ea typeface="+mn-ea"/>
                          <a:cs typeface="+mn-cs"/>
                        </a:rPr>
                        <a:t>$1.38</a:t>
                      </a:r>
                      <a:endParaRPr lang="en-CA" sz="1600" kern="1200" dirty="0">
                        <a:solidFill>
                          <a:schemeClr val="dk1"/>
                        </a:solidFill>
                        <a:latin typeface="+mn-lt"/>
                        <a:ea typeface="+mn-ea"/>
                        <a:cs typeface="+mn-cs"/>
                      </a:endParaRPr>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$1.04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smtClean="0">
                          <a:solidFill>
                            <a:schemeClr val="dk1"/>
                          </a:solidFill>
                          <a:latin typeface="+mn-lt"/>
                          <a:ea typeface="+mn-ea"/>
                          <a:cs typeface="+mn-cs"/>
                        </a:rPr>
                        <a:t>100%</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$1.04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$3.34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$2.85</a:t>
                      </a:r>
                      <a:endParaRPr lang="en-CA" sz="1600" kern="1200" dirty="0">
                        <a:solidFill>
                          <a:schemeClr val="dk1"/>
                        </a:solidFill>
                        <a:latin typeface="+mn-lt"/>
                        <a:ea typeface="+mn-ea"/>
                        <a:cs typeface="+mn-cs"/>
                      </a:endParaRPr>
                    </a:p>
                  </a:txBody>
                  <a:tcPr marL="9525" marR="9525" marT="9525" marB="0" anchor="ctr"/>
                </a:tc>
              </a:tr>
              <a:tr h="317101">
                <a:tc>
                  <a:txBody>
                    <a:bodyPr/>
                    <a:lstStyle/>
                    <a:p>
                      <a:pPr algn="ctr"/>
                      <a:r>
                        <a:rPr lang="en-CA" sz="1600" dirty="0" smtClean="0"/>
                        <a:t>2021</a:t>
                      </a:r>
                      <a:endParaRPr lang="en-CA" sz="1600" dirty="0"/>
                    </a:p>
                  </a:txBody>
                  <a:tcPr anchor="ctr"/>
                </a:tc>
                <a:tc>
                  <a:txBody>
                    <a:bodyPr/>
                    <a:lstStyle/>
                    <a:p>
                      <a:pPr marL="0" algn="ctr" defTabSz="914400" rtl="0" eaLnBrk="1" latinLnBrk="0" hangingPunct="1"/>
                      <a:r>
                        <a:rPr lang="en-CA" sz="1600" kern="1200" dirty="0" smtClean="0">
                          <a:solidFill>
                            <a:schemeClr val="dk1"/>
                          </a:solidFill>
                          <a:latin typeface="+mn-lt"/>
                          <a:ea typeface="+mn-ea"/>
                          <a:cs typeface="+mn-cs"/>
                        </a:rPr>
                        <a:t>$1.18</a:t>
                      </a:r>
                      <a:endParaRPr lang="en-CA" sz="1600" kern="1200" dirty="0">
                        <a:solidFill>
                          <a:schemeClr val="dk1"/>
                        </a:solidFill>
                        <a:latin typeface="+mn-lt"/>
                        <a:ea typeface="+mn-ea"/>
                        <a:cs typeface="+mn-cs"/>
                      </a:endParaRPr>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$0.03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smtClean="0">
                          <a:solidFill>
                            <a:schemeClr val="dk1"/>
                          </a:solidFill>
                          <a:latin typeface="+mn-lt"/>
                          <a:ea typeface="+mn-ea"/>
                          <a:cs typeface="+mn-cs"/>
                        </a:rPr>
                        <a:t>100%</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$0.03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$2.33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$1.99</a:t>
                      </a:r>
                      <a:endParaRPr lang="en-CA" sz="1600" kern="1200" dirty="0">
                        <a:solidFill>
                          <a:schemeClr val="dk1"/>
                        </a:solidFill>
                        <a:latin typeface="+mn-lt"/>
                        <a:ea typeface="+mn-ea"/>
                        <a:cs typeface="+mn-cs"/>
                      </a:endParaRPr>
                    </a:p>
                  </a:txBody>
                  <a:tcPr marL="9525" marR="9525" marT="9525" marB="0" anchor="ctr"/>
                </a:tc>
              </a:tr>
              <a:tr h="317101">
                <a:tc>
                  <a:txBody>
                    <a:bodyPr/>
                    <a:lstStyle/>
                    <a:p>
                      <a:pPr algn="ctr"/>
                      <a:r>
                        <a:rPr lang="en-CA" sz="1600" dirty="0" smtClean="0"/>
                        <a:t>2022</a:t>
                      </a:r>
                      <a:endParaRPr lang="en-CA" sz="1600" dirty="0"/>
                    </a:p>
                  </a:txBody>
                  <a:tcPr anchor="ctr"/>
                </a:tc>
                <a:tc>
                  <a:txBody>
                    <a:bodyPr/>
                    <a:lstStyle/>
                    <a:p>
                      <a:pPr marL="0" algn="ctr" defTabSz="914400" rtl="0" eaLnBrk="1" latinLnBrk="0" hangingPunct="1"/>
                      <a:r>
                        <a:rPr lang="en-CA" sz="1600" kern="1200" dirty="0" smtClean="0">
                          <a:solidFill>
                            <a:schemeClr val="dk1"/>
                          </a:solidFill>
                          <a:latin typeface="+mn-lt"/>
                          <a:ea typeface="+mn-ea"/>
                          <a:cs typeface="+mn-cs"/>
                        </a:rPr>
                        <a:t>$1.05</a:t>
                      </a:r>
                      <a:endParaRPr lang="en-CA" sz="1600" kern="1200" dirty="0">
                        <a:solidFill>
                          <a:schemeClr val="dk1"/>
                        </a:solidFill>
                        <a:latin typeface="+mn-lt"/>
                        <a:ea typeface="+mn-ea"/>
                        <a:cs typeface="+mn-cs"/>
                      </a:endParaRPr>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a:t>
                      </a:r>
                      <a:r>
                        <a:rPr lang="en-CA" sz="1600" kern="1200" baseline="0" dirty="0" smtClean="0">
                          <a:solidFill>
                            <a:schemeClr val="dk1"/>
                          </a:solidFill>
                          <a:latin typeface="+mn-lt"/>
                          <a:ea typeface="+mn-ea"/>
                          <a:cs typeface="+mn-cs"/>
                        </a:rPr>
                        <a:t> </a:t>
                      </a:r>
                      <a:r>
                        <a:rPr lang="en-CA" sz="1600" kern="1200" dirty="0" smtClean="0">
                          <a:solidFill>
                            <a:schemeClr val="dk1"/>
                          </a:solidFill>
                          <a:latin typeface="+mn-lt"/>
                          <a:ea typeface="+mn-ea"/>
                          <a:cs typeface="+mn-cs"/>
                        </a:rPr>
                        <a:t>-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100%</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     </a:t>
                      </a:r>
                      <a:r>
                        <a:rPr lang="en-CA" sz="1600" kern="1200" baseline="0" dirty="0" smtClean="0">
                          <a:solidFill>
                            <a:schemeClr val="dk1"/>
                          </a:solidFill>
                          <a:latin typeface="+mn-lt"/>
                          <a:ea typeface="+mn-ea"/>
                          <a:cs typeface="+mn-cs"/>
                        </a:rPr>
                        <a:t> </a:t>
                      </a:r>
                      <a:r>
                        <a:rPr lang="en-CA" sz="1600" kern="1200" dirty="0" smtClean="0">
                          <a:solidFill>
                            <a:schemeClr val="dk1"/>
                          </a:solidFill>
                          <a:latin typeface="+mn-lt"/>
                          <a:ea typeface="+mn-ea"/>
                          <a:cs typeface="+mn-cs"/>
                        </a:rPr>
                        <a:t>-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$2.30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$1.96</a:t>
                      </a:r>
                      <a:endParaRPr lang="en-CA" sz="1600" kern="1200" dirty="0">
                        <a:solidFill>
                          <a:schemeClr val="dk1"/>
                        </a:solidFill>
                        <a:latin typeface="+mn-lt"/>
                        <a:ea typeface="+mn-ea"/>
                        <a:cs typeface="+mn-cs"/>
                      </a:endParaRPr>
                    </a:p>
                  </a:txBody>
                  <a:tcPr marL="9525" marR="9525" marT="9525" marB="0" anchor="ctr"/>
                </a:tc>
              </a:tr>
            </a:tbl>
          </a:graphicData>
        </a:graphic>
      </p:graphicFrame>
      <p:sp>
        <p:nvSpPr>
          <p:cNvPr id="2" name="TextBox 1"/>
          <p:cNvSpPr txBox="1"/>
          <p:nvPr/>
        </p:nvSpPr>
        <p:spPr>
          <a:xfrm>
            <a:off x="685800" y="5562600"/>
            <a:ext cx="7467599" cy="707886"/>
          </a:xfrm>
          <a:prstGeom prst="rect">
            <a:avLst/>
          </a:prstGeom>
          <a:noFill/>
        </p:spPr>
        <p:txBody>
          <a:bodyPr wrap="square" rtlCol="0">
            <a:spAutoFit/>
          </a:bodyPr>
          <a:lstStyle/>
          <a:p>
            <a:r>
              <a:rPr lang="en-CA" sz="1000" b="1" i="1" baseline="30000" dirty="0" smtClean="0"/>
              <a:t>1</a:t>
            </a:r>
            <a:r>
              <a:rPr lang="en-CA" sz="1000" b="1" i="1" dirty="0" smtClean="0"/>
              <a:t>Again, apart </a:t>
            </a:r>
            <a:r>
              <a:rPr lang="en-CA" sz="1000" b="1" i="1" dirty="0"/>
              <a:t>from the “2 Year Rolling Average Prior September Beef Prices” for 2013, 2014 and 2015, these values are hypothetical and intended only to illustrate a possible range in rents expected under the </a:t>
            </a:r>
            <a:r>
              <a:rPr lang="en-CA" sz="1000" b="1" i="1" dirty="0" smtClean="0"/>
              <a:t>formula. The application of the phased variable rent would be eliminated when the current year’s full variable rent is less than the prior year’s partial or phased premium – in this example that occurs in 2019.</a:t>
            </a:r>
            <a:endParaRPr lang="en-CA" sz="1000" b="1" i="1" dirty="0"/>
          </a:p>
        </p:txBody>
      </p:sp>
    </p:spTree>
    <p:extLst>
      <p:ext uri="{BB962C8B-B14F-4D97-AF65-F5344CB8AC3E}">
        <p14:creationId xmlns:p14="http://schemas.microsoft.com/office/powerpoint/2010/main" val="30238076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7315200" cy="731838"/>
          </a:xfrm>
        </p:spPr>
        <p:txBody>
          <a:bodyPr/>
          <a:lstStyle/>
          <a:p>
            <a:r>
              <a:rPr lang="en-CA" dirty="0" smtClean="0"/>
              <a:t>Zone 2 Projected Phased Rental Rates</a:t>
            </a:r>
            <a:r>
              <a:rPr lang="en-CA" baseline="30000" dirty="0"/>
              <a:t>1</a:t>
            </a:r>
            <a:endParaRPr lang="en-CA"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835447473"/>
              </p:ext>
            </p:extLst>
          </p:nvPr>
        </p:nvGraphicFramePr>
        <p:xfrm>
          <a:off x="457200" y="1053546"/>
          <a:ext cx="8229600" cy="4509054"/>
        </p:xfrm>
        <a:graphic>
          <a:graphicData uri="http://schemas.openxmlformats.org/drawingml/2006/table">
            <a:tbl>
              <a:tblPr firstRow="1" bandRow="1">
                <a:tableStyleId>{5C22544A-7EE6-4342-B048-85BDC9FD1C3A}</a:tableStyleId>
              </a:tblPr>
              <a:tblGrid>
                <a:gridCol w="838200"/>
                <a:gridCol w="1277982"/>
                <a:gridCol w="1410788"/>
                <a:gridCol w="940526"/>
                <a:gridCol w="783772"/>
                <a:gridCol w="1489166"/>
                <a:gridCol w="1489166"/>
              </a:tblGrid>
              <a:tr h="994329">
                <a:tc>
                  <a:txBody>
                    <a:bodyPr/>
                    <a:lstStyle/>
                    <a:p>
                      <a:pPr algn="ctr"/>
                      <a:r>
                        <a:rPr lang="en-CA" sz="1400" b="1" dirty="0" smtClean="0">
                          <a:solidFill>
                            <a:schemeClr val="bg1"/>
                          </a:solidFill>
                        </a:rPr>
                        <a:t>Year of Rental</a:t>
                      </a:r>
                      <a:r>
                        <a:rPr lang="en-CA" sz="1400" b="1" baseline="0" dirty="0" smtClean="0">
                          <a:solidFill>
                            <a:schemeClr val="bg1"/>
                          </a:solidFill>
                        </a:rPr>
                        <a:t> Rate</a:t>
                      </a:r>
                      <a:endParaRPr lang="en-CA" sz="1400" b="1" dirty="0">
                        <a:solidFill>
                          <a:schemeClr val="bg1"/>
                        </a:solidFill>
                      </a:endParaRPr>
                    </a:p>
                  </a:txBody>
                  <a:tcPr anchor="ctr">
                    <a:solidFill>
                      <a:srgbClr val="2F1E0C"/>
                    </a:solidFill>
                  </a:tcPr>
                </a:tc>
                <a:tc>
                  <a:txBody>
                    <a:bodyPr/>
                    <a:lstStyle/>
                    <a:p>
                      <a:pPr algn="ctr"/>
                      <a:r>
                        <a:rPr lang="en-CA" sz="1400" b="1" dirty="0" smtClean="0">
                          <a:solidFill>
                            <a:schemeClr val="bg1"/>
                          </a:solidFill>
                        </a:rPr>
                        <a:t>2 Year Rolling Avg. Prior Sept.</a:t>
                      </a:r>
                      <a:r>
                        <a:rPr lang="en-CA" sz="1400" b="1" baseline="0" dirty="0" smtClean="0">
                          <a:solidFill>
                            <a:schemeClr val="bg1"/>
                          </a:solidFill>
                        </a:rPr>
                        <a:t> Beef Price</a:t>
                      </a:r>
                      <a:endParaRPr lang="en-CA" sz="1400" b="1" dirty="0">
                        <a:solidFill>
                          <a:schemeClr val="bg1"/>
                        </a:solidFill>
                      </a:endParaRPr>
                    </a:p>
                  </a:txBody>
                  <a:tcPr anchor="ctr">
                    <a:solidFill>
                      <a:srgbClr val="2F1E0C"/>
                    </a:solidFill>
                  </a:tcPr>
                </a:tc>
                <a:tc>
                  <a:txBody>
                    <a:bodyPr/>
                    <a:lstStyle/>
                    <a:p>
                      <a:pPr algn="ctr"/>
                      <a:r>
                        <a:rPr lang="en-CA" sz="1400" b="1" dirty="0" smtClean="0">
                          <a:solidFill>
                            <a:schemeClr val="bg1"/>
                          </a:solidFill>
                        </a:rPr>
                        <a:t>Variable Rent (Total Rent Less Minimum)</a:t>
                      </a:r>
                      <a:endParaRPr lang="en-CA" sz="1400" b="1" dirty="0">
                        <a:solidFill>
                          <a:schemeClr val="bg1"/>
                        </a:solidFill>
                      </a:endParaRPr>
                    </a:p>
                  </a:txBody>
                  <a:tcPr anchor="ctr">
                    <a:solidFill>
                      <a:srgbClr val="2F1E0C"/>
                    </a:solidFill>
                  </a:tcPr>
                </a:tc>
                <a:tc gridSpan="2">
                  <a:txBody>
                    <a:bodyPr/>
                    <a:lstStyle/>
                    <a:p>
                      <a:pPr algn="ctr"/>
                      <a:r>
                        <a:rPr lang="en-CA" sz="1400" b="1" dirty="0" smtClean="0">
                          <a:solidFill>
                            <a:schemeClr val="bg1"/>
                          </a:solidFill>
                        </a:rPr>
                        <a:t>Phased Variable Rent (% Shown x Full</a:t>
                      </a:r>
                      <a:r>
                        <a:rPr lang="en-CA" sz="1400" b="1" baseline="0" dirty="0" smtClean="0">
                          <a:solidFill>
                            <a:schemeClr val="bg1"/>
                          </a:solidFill>
                        </a:rPr>
                        <a:t> Variable </a:t>
                      </a:r>
                      <a:r>
                        <a:rPr lang="en-CA" sz="1400" b="1" dirty="0" smtClean="0">
                          <a:solidFill>
                            <a:schemeClr val="bg1"/>
                          </a:solidFill>
                        </a:rPr>
                        <a:t>Rent)</a:t>
                      </a:r>
                      <a:endParaRPr lang="en-CA" sz="1400" b="1" dirty="0">
                        <a:solidFill>
                          <a:schemeClr val="bg1"/>
                        </a:solidFill>
                      </a:endParaRPr>
                    </a:p>
                  </a:txBody>
                  <a:tcPr anchor="ctr">
                    <a:solidFill>
                      <a:srgbClr val="2F1E0C"/>
                    </a:solidFill>
                  </a:tcPr>
                </a:tc>
                <a:tc hMerge="1">
                  <a:txBody>
                    <a:bodyPr/>
                    <a:lstStyle/>
                    <a:p>
                      <a:endParaRPr lang="en-CA"/>
                    </a:p>
                  </a:txBody>
                  <a:tcPr/>
                </a:tc>
                <a:tc>
                  <a:txBody>
                    <a:bodyPr/>
                    <a:lstStyle/>
                    <a:p>
                      <a:pPr algn="ctr"/>
                      <a:r>
                        <a:rPr lang="en-CA" sz="1400" b="1" dirty="0" smtClean="0">
                          <a:solidFill>
                            <a:schemeClr val="bg1"/>
                          </a:solidFill>
                        </a:rPr>
                        <a:t>Actual Zone 2 Total Rent (Including Phase In)</a:t>
                      </a:r>
                      <a:endParaRPr lang="en-CA" sz="1400" b="1" dirty="0">
                        <a:solidFill>
                          <a:schemeClr val="bg1"/>
                        </a:solidFill>
                      </a:endParaRPr>
                    </a:p>
                  </a:txBody>
                  <a:tcPr anchor="ctr">
                    <a:solidFill>
                      <a:srgbClr val="2F1E0C"/>
                    </a:solidFill>
                  </a:tcPr>
                </a:tc>
                <a:tc>
                  <a:txBody>
                    <a:bodyPr/>
                    <a:lstStyle/>
                    <a:p>
                      <a:pPr algn="ctr"/>
                      <a:r>
                        <a:rPr lang="en-CA" sz="1400" dirty="0" smtClean="0">
                          <a:solidFill>
                            <a:schemeClr val="bg1"/>
                          </a:solidFill>
                        </a:rPr>
                        <a:t>Total Zone 2 </a:t>
                      </a:r>
                      <a:r>
                        <a:rPr lang="en-CA" sz="1400" baseline="0" dirty="0" smtClean="0">
                          <a:solidFill>
                            <a:schemeClr val="bg1"/>
                          </a:solidFill>
                        </a:rPr>
                        <a:t>Rent </a:t>
                      </a:r>
                      <a:r>
                        <a:rPr lang="en-CA" sz="1400" dirty="0" smtClean="0">
                          <a:solidFill>
                            <a:schemeClr val="bg1"/>
                          </a:solidFill>
                        </a:rPr>
                        <a:t>in </a:t>
                      </a:r>
                    </a:p>
                    <a:p>
                      <a:pPr algn="ctr"/>
                      <a:r>
                        <a:rPr lang="en-CA" sz="1400" dirty="0" smtClean="0">
                          <a:solidFill>
                            <a:schemeClr val="bg1"/>
                          </a:solidFill>
                        </a:rPr>
                        <a:t>$ million</a:t>
                      </a:r>
                    </a:p>
                    <a:p>
                      <a:pPr algn="ctr"/>
                      <a:r>
                        <a:rPr lang="en-CA" sz="1400" b="1" dirty="0" smtClean="0">
                          <a:solidFill>
                            <a:schemeClr val="bg1"/>
                          </a:solidFill>
                        </a:rPr>
                        <a:t>(442,582</a:t>
                      </a:r>
                      <a:r>
                        <a:rPr lang="en-CA" sz="1400" b="1" baseline="0" dirty="0" smtClean="0">
                          <a:solidFill>
                            <a:schemeClr val="bg1"/>
                          </a:solidFill>
                        </a:rPr>
                        <a:t> AUM)</a:t>
                      </a:r>
                      <a:endParaRPr lang="en-CA" sz="1400" b="1" dirty="0">
                        <a:solidFill>
                          <a:schemeClr val="bg1"/>
                        </a:solidFill>
                      </a:endParaRPr>
                    </a:p>
                  </a:txBody>
                  <a:tcPr anchor="ctr">
                    <a:solidFill>
                      <a:srgbClr val="2F1E0C"/>
                    </a:solidFill>
                  </a:tcPr>
                </a:tc>
              </a:tr>
              <a:tr h="319598">
                <a:tc>
                  <a:txBody>
                    <a:bodyPr/>
                    <a:lstStyle/>
                    <a:p>
                      <a:pPr algn="ctr"/>
                      <a:r>
                        <a:rPr lang="en-CA" sz="1600" dirty="0" smtClean="0"/>
                        <a:t>2013</a:t>
                      </a:r>
                      <a:endParaRPr lang="en-CA" sz="1600" dirty="0"/>
                    </a:p>
                  </a:txBody>
                  <a:tcPr anchor="ctr"/>
                </a:tc>
                <a:tc>
                  <a:txBody>
                    <a:bodyPr/>
                    <a:lstStyle/>
                    <a:p>
                      <a:pPr algn="ctr"/>
                      <a:r>
                        <a:rPr lang="en-CA" sz="1600" dirty="0" smtClean="0"/>
                        <a:t>$1.33</a:t>
                      </a:r>
                      <a:endParaRPr lang="en-CA" sz="1600" dirty="0"/>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$0.28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r>
              <a:tr h="319598">
                <a:tc>
                  <a:txBody>
                    <a:bodyPr/>
                    <a:lstStyle/>
                    <a:p>
                      <a:pPr algn="ctr"/>
                      <a:r>
                        <a:rPr lang="en-CA" sz="1600" dirty="0" smtClean="0"/>
                        <a:t>2014</a:t>
                      </a:r>
                      <a:endParaRPr lang="en-CA" sz="1600" dirty="0"/>
                    </a:p>
                  </a:txBody>
                  <a:tcPr anchor="ctr"/>
                </a:tc>
                <a:tc>
                  <a:txBody>
                    <a:bodyPr/>
                    <a:lstStyle/>
                    <a:p>
                      <a:pPr algn="ctr"/>
                      <a:r>
                        <a:rPr lang="en-CA" sz="1600" dirty="0" smtClean="0"/>
                        <a:t>$1.41</a:t>
                      </a:r>
                      <a:endParaRPr lang="en-CA" sz="1600" dirty="0"/>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$1.05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r>
              <a:tr h="319598">
                <a:tc>
                  <a:txBody>
                    <a:bodyPr/>
                    <a:lstStyle/>
                    <a:p>
                      <a:pPr algn="ctr"/>
                      <a:r>
                        <a:rPr lang="en-CA" sz="1600" dirty="0" smtClean="0"/>
                        <a:t>2015</a:t>
                      </a:r>
                      <a:endParaRPr lang="en-CA" sz="1600" dirty="0"/>
                    </a:p>
                  </a:txBody>
                  <a:tcPr anchor="ctr"/>
                </a:tc>
                <a:tc>
                  <a:txBody>
                    <a:bodyPr/>
                    <a:lstStyle/>
                    <a:p>
                      <a:pPr algn="ctr"/>
                      <a:r>
                        <a:rPr lang="en-CA" sz="1600" dirty="0" smtClean="0"/>
                        <a:t>$1.77</a:t>
                      </a:r>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$4.68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n/a</a:t>
                      </a:r>
                      <a:endParaRPr lang="en-CA" sz="1600" kern="1200" dirty="0">
                        <a:solidFill>
                          <a:schemeClr val="dk1"/>
                        </a:solidFill>
                        <a:latin typeface="+mn-lt"/>
                        <a:ea typeface="+mn-ea"/>
                        <a:cs typeface="+mn-cs"/>
                      </a:endParaRPr>
                    </a:p>
                  </a:txBody>
                  <a:tcPr marL="9525" marR="9525" marT="9525" marB="0" anchor="ctr"/>
                </a:tc>
              </a:tr>
              <a:tr h="319598">
                <a:tc>
                  <a:txBody>
                    <a:bodyPr/>
                    <a:lstStyle/>
                    <a:p>
                      <a:pPr algn="ctr"/>
                      <a:r>
                        <a:rPr lang="en-CA" sz="1600" dirty="0" smtClean="0"/>
                        <a:t>2016</a:t>
                      </a:r>
                      <a:endParaRPr lang="en-CA" sz="1600" dirty="0"/>
                    </a:p>
                  </a:txBody>
                  <a:tcPr anchor="ctr"/>
                </a:tc>
                <a:tc>
                  <a:txBody>
                    <a:bodyPr/>
                    <a:lstStyle/>
                    <a:p>
                      <a:pPr marL="0" algn="ctr" defTabSz="914400" rtl="0" eaLnBrk="1" latinLnBrk="0" hangingPunct="1"/>
                      <a:r>
                        <a:rPr lang="en-CA" sz="1600" kern="1200" dirty="0" smtClean="0">
                          <a:solidFill>
                            <a:schemeClr val="dk1"/>
                          </a:solidFill>
                          <a:latin typeface="+mn-lt"/>
                          <a:ea typeface="+mn-ea"/>
                          <a:cs typeface="+mn-cs"/>
                        </a:rPr>
                        <a:t>$2.15</a:t>
                      </a:r>
                      <a:endParaRPr lang="en-CA" sz="1600" kern="1200" dirty="0">
                        <a:solidFill>
                          <a:schemeClr val="dk1"/>
                        </a:solidFill>
                        <a:latin typeface="+mn-lt"/>
                        <a:ea typeface="+mn-ea"/>
                        <a:cs typeface="+mn-cs"/>
                      </a:endParaRPr>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$8.33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20%</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$1.67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$2.97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$1.31 </a:t>
                      </a:r>
                      <a:endParaRPr lang="en-CA" sz="1600" kern="1200" dirty="0">
                        <a:solidFill>
                          <a:schemeClr val="dk1"/>
                        </a:solidFill>
                        <a:latin typeface="+mn-lt"/>
                        <a:ea typeface="+mn-ea"/>
                        <a:cs typeface="+mn-cs"/>
                      </a:endParaRPr>
                    </a:p>
                  </a:txBody>
                  <a:tcPr marL="9525" marR="9525" marT="9525" marB="0" anchor="ctr"/>
                </a:tc>
              </a:tr>
              <a:tr h="319598">
                <a:tc>
                  <a:txBody>
                    <a:bodyPr/>
                    <a:lstStyle/>
                    <a:p>
                      <a:pPr algn="ctr"/>
                      <a:r>
                        <a:rPr lang="en-CA" sz="1600" dirty="0" smtClean="0"/>
                        <a:t>2017</a:t>
                      </a:r>
                      <a:endParaRPr lang="en-CA" sz="1600" dirty="0"/>
                    </a:p>
                  </a:txBody>
                  <a:tcPr anchor="ctr"/>
                </a:tc>
                <a:tc>
                  <a:txBody>
                    <a:bodyPr/>
                    <a:lstStyle/>
                    <a:p>
                      <a:pPr marL="0" algn="ctr" defTabSz="914400" rtl="0" eaLnBrk="1" latinLnBrk="0" hangingPunct="1"/>
                      <a:r>
                        <a:rPr lang="en-CA" sz="1600" kern="1200" dirty="0" smtClean="0">
                          <a:solidFill>
                            <a:schemeClr val="dk1"/>
                          </a:solidFill>
                          <a:latin typeface="+mn-lt"/>
                          <a:ea typeface="+mn-ea"/>
                          <a:cs typeface="+mn-cs"/>
                        </a:rPr>
                        <a:t>$2.03</a:t>
                      </a:r>
                      <a:endParaRPr lang="en-CA" sz="1600" kern="1200" dirty="0">
                        <a:solidFill>
                          <a:schemeClr val="dk1"/>
                        </a:solidFill>
                        <a:latin typeface="+mn-lt"/>
                        <a:ea typeface="+mn-ea"/>
                        <a:cs typeface="+mn-cs"/>
                      </a:endParaRPr>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$6.09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40%</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$2.44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$3.74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$1.65 </a:t>
                      </a:r>
                      <a:endParaRPr lang="en-CA" sz="1600" kern="1200" dirty="0">
                        <a:solidFill>
                          <a:schemeClr val="dk1"/>
                        </a:solidFill>
                        <a:latin typeface="+mn-lt"/>
                        <a:ea typeface="+mn-ea"/>
                        <a:cs typeface="+mn-cs"/>
                      </a:endParaRPr>
                    </a:p>
                  </a:txBody>
                  <a:tcPr marL="9525" marR="9525" marT="9525" marB="0" anchor="ctr"/>
                </a:tc>
              </a:tr>
              <a:tr h="319598">
                <a:tc>
                  <a:txBody>
                    <a:bodyPr/>
                    <a:lstStyle/>
                    <a:p>
                      <a:pPr algn="ctr"/>
                      <a:r>
                        <a:rPr lang="en-CA" sz="1600" dirty="0" smtClean="0"/>
                        <a:t>2018</a:t>
                      </a:r>
                      <a:endParaRPr lang="en-CA" sz="1600" dirty="0"/>
                    </a:p>
                  </a:txBody>
                  <a:tcPr anchor="ctr"/>
                </a:tc>
                <a:tc>
                  <a:txBody>
                    <a:bodyPr/>
                    <a:lstStyle/>
                    <a:p>
                      <a:pPr marL="0" algn="ctr" defTabSz="914400" rtl="0" eaLnBrk="1" latinLnBrk="0" hangingPunct="1"/>
                      <a:r>
                        <a:rPr lang="en-CA" sz="1600" kern="1200" dirty="0" smtClean="0">
                          <a:solidFill>
                            <a:schemeClr val="dk1"/>
                          </a:solidFill>
                          <a:latin typeface="+mn-lt"/>
                          <a:ea typeface="+mn-ea"/>
                          <a:cs typeface="+mn-cs"/>
                        </a:rPr>
                        <a:t>$1.75</a:t>
                      </a:r>
                      <a:endParaRPr lang="en-CA" sz="1600" kern="1200" dirty="0">
                        <a:solidFill>
                          <a:schemeClr val="dk1"/>
                        </a:solidFill>
                        <a:latin typeface="+mn-lt"/>
                        <a:ea typeface="+mn-ea"/>
                        <a:cs typeface="+mn-cs"/>
                      </a:endParaRPr>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$3.81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60%</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$2.29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$3.59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$1.59</a:t>
                      </a:r>
                      <a:endParaRPr lang="en-CA" sz="1600" kern="1200" dirty="0">
                        <a:solidFill>
                          <a:schemeClr val="dk1"/>
                        </a:solidFill>
                        <a:latin typeface="+mn-lt"/>
                        <a:ea typeface="+mn-ea"/>
                        <a:cs typeface="+mn-cs"/>
                      </a:endParaRPr>
                    </a:p>
                  </a:txBody>
                  <a:tcPr marL="9525" marR="9525" marT="9525" marB="0" anchor="ctr"/>
                </a:tc>
              </a:tr>
              <a:tr h="473949">
                <a:tc>
                  <a:txBody>
                    <a:bodyPr/>
                    <a:lstStyle/>
                    <a:p>
                      <a:pPr algn="ctr"/>
                      <a:r>
                        <a:rPr lang="en-CA" sz="1600" dirty="0" smtClean="0"/>
                        <a:t>2019</a:t>
                      </a:r>
                      <a:endParaRPr lang="en-CA" sz="1600" dirty="0"/>
                    </a:p>
                  </a:txBody>
                  <a:tcPr anchor="ctr"/>
                </a:tc>
                <a:tc>
                  <a:txBody>
                    <a:bodyPr/>
                    <a:lstStyle/>
                    <a:p>
                      <a:pPr marL="0" algn="ctr" defTabSz="914400" rtl="0" eaLnBrk="1" latinLnBrk="0" hangingPunct="1"/>
                      <a:r>
                        <a:rPr lang="en-CA" sz="1600" kern="1200" dirty="0" smtClean="0">
                          <a:solidFill>
                            <a:schemeClr val="dk1"/>
                          </a:solidFill>
                          <a:latin typeface="+mn-lt"/>
                          <a:ea typeface="+mn-ea"/>
                          <a:cs typeface="+mn-cs"/>
                        </a:rPr>
                        <a:t>$1.58</a:t>
                      </a:r>
                      <a:endParaRPr lang="en-CA" sz="1600" kern="1200" dirty="0">
                        <a:solidFill>
                          <a:schemeClr val="dk1"/>
                        </a:solidFill>
                        <a:latin typeface="+mn-lt"/>
                        <a:ea typeface="+mn-ea"/>
                        <a:cs typeface="+mn-cs"/>
                      </a:endParaRPr>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$2.21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strike="sngStrike" kern="1200" dirty="0" smtClean="0">
                          <a:solidFill>
                            <a:srgbClr val="FF0000"/>
                          </a:solidFill>
                          <a:effectLst/>
                          <a:latin typeface="+mn-lt"/>
                          <a:ea typeface="+mn-ea"/>
                          <a:cs typeface="+mn-cs"/>
                        </a:rPr>
                        <a:t>80%</a:t>
                      </a:r>
                    </a:p>
                    <a:p>
                      <a:pPr marL="0" algn="ctr" defTabSz="914400" rtl="0" eaLnBrk="1" fontAlgn="b" latinLnBrk="0" hangingPunct="1"/>
                      <a:r>
                        <a:rPr lang="en-CA" sz="1600" kern="1200" dirty="0" smtClean="0">
                          <a:solidFill>
                            <a:srgbClr val="FF0000"/>
                          </a:solidFill>
                          <a:latin typeface="+mn-lt"/>
                          <a:ea typeface="+mn-ea"/>
                          <a:cs typeface="+mn-cs"/>
                        </a:rPr>
                        <a:t>100%</a:t>
                      </a:r>
                      <a:endParaRPr lang="en-CA" sz="1600" kern="1200" dirty="0">
                        <a:solidFill>
                          <a:srgbClr val="FF0000"/>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rgbClr val="FF0000"/>
                          </a:solidFill>
                          <a:latin typeface="+mn-lt"/>
                          <a:ea typeface="+mn-ea"/>
                          <a:cs typeface="+mn-cs"/>
                        </a:rPr>
                        <a:t> </a:t>
                      </a:r>
                      <a:r>
                        <a:rPr lang="en-CA" sz="1600" strike="sngStrike" kern="1200" dirty="0" smtClean="0">
                          <a:solidFill>
                            <a:srgbClr val="FF0000"/>
                          </a:solidFill>
                          <a:latin typeface="+mn-lt"/>
                          <a:ea typeface="+mn-ea"/>
                          <a:cs typeface="+mn-cs"/>
                        </a:rPr>
                        <a:t>$1.77 </a:t>
                      </a:r>
                    </a:p>
                    <a:p>
                      <a:pPr marL="0" algn="ctr" defTabSz="914400" rtl="0" eaLnBrk="1" fontAlgn="b" latinLnBrk="0" hangingPunct="1"/>
                      <a:r>
                        <a:rPr lang="en-CA" sz="1600" kern="1200" dirty="0" smtClean="0">
                          <a:solidFill>
                            <a:srgbClr val="FF0000"/>
                          </a:solidFill>
                          <a:latin typeface="+mn-lt"/>
                          <a:ea typeface="+mn-ea"/>
                          <a:cs typeface="+mn-cs"/>
                        </a:rPr>
                        <a:t>$2.21</a:t>
                      </a:r>
                      <a:endParaRPr lang="en-CA" sz="1600" kern="1200" dirty="0">
                        <a:solidFill>
                          <a:srgbClr val="FF0000"/>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strike="sngStrike" kern="1200" dirty="0" smtClean="0">
                          <a:solidFill>
                            <a:srgbClr val="FF0000"/>
                          </a:solidFill>
                          <a:latin typeface="+mn-lt"/>
                          <a:ea typeface="+mn-ea"/>
                          <a:cs typeface="+mn-cs"/>
                        </a:rPr>
                        <a:t>$3.07 </a:t>
                      </a:r>
                    </a:p>
                    <a:p>
                      <a:pPr marL="0" algn="ctr" defTabSz="914400" rtl="0" eaLnBrk="1" fontAlgn="b" latinLnBrk="0" hangingPunct="1"/>
                      <a:r>
                        <a:rPr lang="en-CA" sz="1600" kern="1200" dirty="0" smtClean="0">
                          <a:solidFill>
                            <a:srgbClr val="FF0000"/>
                          </a:solidFill>
                          <a:latin typeface="+mn-lt"/>
                          <a:ea typeface="+mn-ea"/>
                          <a:cs typeface="+mn-cs"/>
                        </a:rPr>
                        <a:t>$3.51 </a:t>
                      </a:r>
                      <a:endParaRPr lang="en-CA" sz="1600" kern="1200" dirty="0">
                        <a:solidFill>
                          <a:srgbClr val="FF0000"/>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strike="sngStrike" kern="1200" dirty="0" smtClean="0">
                          <a:solidFill>
                            <a:srgbClr val="FF0000"/>
                          </a:solidFill>
                          <a:latin typeface="+mn-lt"/>
                          <a:ea typeface="+mn-ea"/>
                          <a:cs typeface="+mn-cs"/>
                        </a:rPr>
                        <a:t>$1.36</a:t>
                      </a:r>
                    </a:p>
                    <a:p>
                      <a:pPr marL="0" algn="ctr" defTabSz="914400" rtl="0" eaLnBrk="1" fontAlgn="b" latinLnBrk="0" hangingPunct="1"/>
                      <a:r>
                        <a:rPr lang="en-CA" sz="1600" kern="1200" dirty="0" smtClean="0">
                          <a:solidFill>
                            <a:srgbClr val="FF0000"/>
                          </a:solidFill>
                          <a:latin typeface="+mn-lt"/>
                          <a:ea typeface="+mn-ea"/>
                          <a:cs typeface="+mn-cs"/>
                        </a:rPr>
                        <a:t>$1.55 </a:t>
                      </a:r>
                      <a:endParaRPr lang="en-CA" sz="1600" kern="1200" dirty="0">
                        <a:solidFill>
                          <a:srgbClr val="FF0000"/>
                        </a:solidFill>
                        <a:latin typeface="+mn-lt"/>
                        <a:ea typeface="+mn-ea"/>
                        <a:cs typeface="+mn-cs"/>
                      </a:endParaRPr>
                    </a:p>
                  </a:txBody>
                  <a:tcPr marL="9525" marR="9525" marT="9525" marB="0" anchor="ctr"/>
                </a:tc>
              </a:tr>
              <a:tr h="319598">
                <a:tc>
                  <a:txBody>
                    <a:bodyPr/>
                    <a:lstStyle/>
                    <a:p>
                      <a:pPr algn="ctr"/>
                      <a:r>
                        <a:rPr lang="en-CA" sz="1600" dirty="0" smtClean="0"/>
                        <a:t>2020</a:t>
                      </a:r>
                      <a:endParaRPr lang="en-CA" sz="1600" dirty="0"/>
                    </a:p>
                  </a:txBody>
                  <a:tcPr anchor="ctr"/>
                </a:tc>
                <a:tc>
                  <a:txBody>
                    <a:bodyPr/>
                    <a:lstStyle/>
                    <a:p>
                      <a:pPr marL="0" algn="ctr" defTabSz="914400" rtl="0" eaLnBrk="1" latinLnBrk="0" hangingPunct="1"/>
                      <a:r>
                        <a:rPr lang="en-CA" sz="1600" kern="1200" dirty="0" smtClean="0">
                          <a:solidFill>
                            <a:schemeClr val="dk1"/>
                          </a:solidFill>
                          <a:latin typeface="+mn-lt"/>
                          <a:ea typeface="+mn-ea"/>
                          <a:cs typeface="+mn-cs"/>
                        </a:rPr>
                        <a:t>$1.38</a:t>
                      </a:r>
                      <a:endParaRPr lang="en-CA" sz="1600" kern="1200" dirty="0">
                        <a:solidFill>
                          <a:schemeClr val="dk1"/>
                        </a:solidFill>
                        <a:latin typeface="+mn-lt"/>
                        <a:ea typeface="+mn-ea"/>
                        <a:cs typeface="+mn-cs"/>
                      </a:endParaRPr>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$1.14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100%</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$1.14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$2.44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$1.08</a:t>
                      </a:r>
                      <a:endParaRPr lang="en-CA" sz="1600" kern="1200" dirty="0">
                        <a:solidFill>
                          <a:schemeClr val="dk1"/>
                        </a:solidFill>
                        <a:latin typeface="+mn-lt"/>
                        <a:ea typeface="+mn-ea"/>
                        <a:cs typeface="+mn-cs"/>
                      </a:endParaRPr>
                    </a:p>
                  </a:txBody>
                  <a:tcPr marL="9525" marR="9525" marT="9525" marB="0" anchor="ctr"/>
                </a:tc>
              </a:tr>
              <a:tr h="319598">
                <a:tc>
                  <a:txBody>
                    <a:bodyPr/>
                    <a:lstStyle/>
                    <a:p>
                      <a:pPr algn="ctr"/>
                      <a:r>
                        <a:rPr lang="en-CA" sz="1600" dirty="0" smtClean="0"/>
                        <a:t>2021</a:t>
                      </a:r>
                      <a:endParaRPr lang="en-CA" sz="1600" dirty="0"/>
                    </a:p>
                  </a:txBody>
                  <a:tcPr anchor="ctr"/>
                </a:tc>
                <a:tc>
                  <a:txBody>
                    <a:bodyPr/>
                    <a:lstStyle/>
                    <a:p>
                      <a:pPr marL="0" algn="ctr" defTabSz="914400" rtl="0" eaLnBrk="1" latinLnBrk="0" hangingPunct="1"/>
                      <a:r>
                        <a:rPr lang="en-CA" sz="1600" kern="1200" dirty="0" smtClean="0">
                          <a:solidFill>
                            <a:schemeClr val="dk1"/>
                          </a:solidFill>
                          <a:latin typeface="+mn-lt"/>
                          <a:ea typeface="+mn-ea"/>
                          <a:cs typeface="+mn-cs"/>
                        </a:rPr>
                        <a:t>$1.18</a:t>
                      </a:r>
                      <a:endParaRPr lang="en-CA" sz="1600" kern="1200" dirty="0">
                        <a:solidFill>
                          <a:schemeClr val="dk1"/>
                        </a:solidFill>
                        <a:latin typeface="+mn-lt"/>
                        <a:ea typeface="+mn-ea"/>
                        <a:cs typeface="+mn-cs"/>
                      </a:endParaRPr>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$0.13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100%</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$0.13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$1.43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$0.63 </a:t>
                      </a:r>
                      <a:endParaRPr lang="en-CA" sz="1600" kern="1200" dirty="0">
                        <a:solidFill>
                          <a:schemeClr val="dk1"/>
                        </a:solidFill>
                        <a:latin typeface="+mn-lt"/>
                        <a:ea typeface="+mn-ea"/>
                        <a:cs typeface="+mn-cs"/>
                      </a:endParaRPr>
                    </a:p>
                  </a:txBody>
                  <a:tcPr marL="9525" marR="9525" marT="9525" marB="0" anchor="ctr"/>
                </a:tc>
              </a:tr>
              <a:tr h="319598">
                <a:tc>
                  <a:txBody>
                    <a:bodyPr/>
                    <a:lstStyle/>
                    <a:p>
                      <a:pPr algn="ctr"/>
                      <a:r>
                        <a:rPr lang="en-CA" sz="1600" dirty="0" smtClean="0"/>
                        <a:t>2022</a:t>
                      </a:r>
                      <a:endParaRPr lang="en-CA" sz="1600" dirty="0"/>
                    </a:p>
                  </a:txBody>
                  <a:tcPr anchor="ctr"/>
                </a:tc>
                <a:tc>
                  <a:txBody>
                    <a:bodyPr/>
                    <a:lstStyle/>
                    <a:p>
                      <a:pPr marL="0" algn="ctr" defTabSz="914400" rtl="0" eaLnBrk="1" latinLnBrk="0" hangingPunct="1"/>
                      <a:r>
                        <a:rPr lang="en-CA" sz="1600" kern="1200" dirty="0" smtClean="0">
                          <a:solidFill>
                            <a:schemeClr val="dk1"/>
                          </a:solidFill>
                          <a:latin typeface="+mn-lt"/>
                          <a:ea typeface="+mn-ea"/>
                          <a:cs typeface="+mn-cs"/>
                        </a:rPr>
                        <a:t>$1.05</a:t>
                      </a:r>
                      <a:endParaRPr lang="en-CA" sz="1600" kern="1200" dirty="0">
                        <a:solidFill>
                          <a:schemeClr val="dk1"/>
                        </a:solidFill>
                        <a:latin typeface="+mn-lt"/>
                        <a:ea typeface="+mn-ea"/>
                        <a:cs typeface="+mn-cs"/>
                      </a:endParaRPr>
                    </a:p>
                  </a:txBody>
                  <a:tcPr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 </a:t>
                      </a:r>
                      <a:r>
                        <a:rPr lang="en-CA" sz="1600" kern="1200" dirty="0">
                          <a:solidFill>
                            <a:schemeClr val="dk1"/>
                          </a:solidFill>
                          <a:latin typeface="+mn-lt"/>
                          <a:ea typeface="+mn-ea"/>
                          <a:cs typeface="+mn-cs"/>
                        </a:rPr>
                        <a:t>-   </a:t>
                      </a:r>
                    </a:p>
                  </a:txBody>
                  <a:tcPr marL="9525" marR="9525" marT="9525" marB="0" anchor="ctr"/>
                </a:tc>
                <a:tc>
                  <a:txBody>
                    <a:bodyPr/>
                    <a:lstStyle/>
                    <a:p>
                      <a:pPr marL="0" algn="ctr" defTabSz="914400" rtl="0" eaLnBrk="1" fontAlgn="b" latinLnBrk="0" hangingPunct="1"/>
                      <a:r>
                        <a:rPr lang="en-CA" sz="1600" kern="1200" dirty="0" smtClean="0">
                          <a:solidFill>
                            <a:schemeClr val="dk1"/>
                          </a:solidFill>
                          <a:latin typeface="+mn-lt"/>
                          <a:ea typeface="+mn-ea"/>
                          <a:cs typeface="+mn-cs"/>
                        </a:rPr>
                        <a:t>100%</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 </a:t>
                      </a:r>
                      <a:r>
                        <a:rPr lang="en-CA" sz="1600" kern="1200" dirty="0">
                          <a:solidFill>
                            <a:schemeClr val="dk1"/>
                          </a:solidFill>
                          <a:latin typeface="+mn-lt"/>
                          <a:ea typeface="+mn-ea"/>
                          <a:cs typeface="+mn-cs"/>
                        </a:rPr>
                        <a:t>-   </a:t>
                      </a: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$1.30 </a:t>
                      </a:r>
                      <a:endParaRPr lang="en-CA" sz="1600" kern="1200" dirty="0">
                        <a:solidFill>
                          <a:schemeClr val="dk1"/>
                        </a:solidFill>
                        <a:latin typeface="+mn-lt"/>
                        <a:ea typeface="+mn-ea"/>
                        <a:cs typeface="+mn-cs"/>
                      </a:endParaRPr>
                    </a:p>
                  </a:txBody>
                  <a:tcPr marL="9525" marR="9525" marT="9525" marB="0" anchor="ctr"/>
                </a:tc>
                <a:tc>
                  <a:txBody>
                    <a:bodyPr/>
                    <a:lstStyle/>
                    <a:p>
                      <a:pPr marL="0" algn="ctr" defTabSz="914400" rtl="0" eaLnBrk="1" fontAlgn="b" latinLnBrk="0" hangingPunct="1"/>
                      <a:r>
                        <a:rPr lang="en-CA" sz="1600" kern="1200" dirty="0">
                          <a:solidFill>
                            <a:schemeClr val="dk1"/>
                          </a:solidFill>
                          <a:latin typeface="+mn-lt"/>
                          <a:ea typeface="+mn-ea"/>
                          <a:cs typeface="+mn-cs"/>
                        </a:rPr>
                        <a:t> </a:t>
                      </a:r>
                      <a:r>
                        <a:rPr lang="en-CA" sz="1600" kern="1200" dirty="0" smtClean="0">
                          <a:solidFill>
                            <a:schemeClr val="dk1"/>
                          </a:solidFill>
                          <a:latin typeface="+mn-lt"/>
                          <a:ea typeface="+mn-ea"/>
                          <a:cs typeface="+mn-cs"/>
                        </a:rPr>
                        <a:t>$0.58 </a:t>
                      </a:r>
                      <a:endParaRPr lang="en-CA" sz="1600" kern="1200" dirty="0">
                        <a:solidFill>
                          <a:schemeClr val="dk1"/>
                        </a:solidFill>
                        <a:latin typeface="+mn-lt"/>
                        <a:ea typeface="+mn-ea"/>
                        <a:cs typeface="+mn-cs"/>
                      </a:endParaRPr>
                    </a:p>
                  </a:txBody>
                  <a:tcPr marL="9525" marR="9525" marT="9525" marB="0" anchor="ctr"/>
                </a:tc>
              </a:tr>
            </a:tbl>
          </a:graphicData>
        </a:graphic>
      </p:graphicFrame>
      <p:sp>
        <p:nvSpPr>
          <p:cNvPr id="2" name="TextBox 1"/>
          <p:cNvSpPr txBox="1"/>
          <p:nvPr/>
        </p:nvSpPr>
        <p:spPr>
          <a:xfrm>
            <a:off x="685800" y="5562600"/>
            <a:ext cx="7391399" cy="707886"/>
          </a:xfrm>
          <a:prstGeom prst="rect">
            <a:avLst/>
          </a:prstGeom>
          <a:noFill/>
        </p:spPr>
        <p:txBody>
          <a:bodyPr wrap="square" rtlCol="0">
            <a:spAutoFit/>
          </a:bodyPr>
          <a:lstStyle/>
          <a:p>
            <a:r>
              <a:rPr lang="en-CA" sz="1000" b="1" i="1" baseline="30000" dirty="0"/>
              <a:t>1</a:t>
            </a:r>
            <a:r>
              <a:rPr lang="en-CA" sz="1000" b="1" i="1" dirty="0"/>
              <a:t>Again, apart from the “2 Year Rolling Average Prior September Beef Prices” for 2013, 2014 and 2015, these values are hypothetical and intended only to illustrate a possible range in rents expected under the formula. The application of the phased variable rent would be eliminated when the current year’s full variable rent is less than the prior year’s partial or phased premium – in this example that occurs in 2019.</a:t>
            </a:r>
          </a:p>
        </p:txBody>
      </p:sp>
    </p:spTree>
    <p:extLst>
      <p:ext uri="{BB962C8B-B14F-4D97-AF65-F5344CB8AC3E}">
        <p14:creationId xmlns:p14="http://schemas.microsoft.com/office/powerpoint/2010/main" val="38294720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 – </a:t>
            </a:r>
            <a:br>
              <a:rPr lang="en-US" dirty="0" smtClean="0"/>
            </a:br>
            <a:r>
              <a:rPr lang="en-US" dirty="0" smtClean="0"/>
              <a:t>Rental Rates</a:t>
            </a:r>
            <a:endParaRPr lang="en-CA" dirty="0"/>
          </a:p>
        </p:txBody>
      </p:sp>
      <p:sp>
        <p:nvSpPr>
          <p:cNvPr id="5" name="Content Placeholder 4"/>
          <p:cNvSpPr>
            <a:spLocks noGrp="1"/>
          </p:cNvSpPr>
          <p:nvPr>
            <p:ph idx="1"/>
          </p:nvPr>
        </p:nvSpPr>
        <p:spPr>
          <a:xfrm>
            <a:off x="381000" y="1981200"/>
            <a:ext cx="4343400" cy="3962401"/>
          </a:xfrm>
        </p:spPr>
        <p:txBody>
          <a:bodyPr/>
          <a:lstStyle/>
          <a:p>
            <a:r>
              <a:rPr lang="en-US" sz="2400" dirty="0" smtClean="0"/>
              <a:t>3-zone rental rate system implemented in 1960</a:t>
            </a:r>
          </a:p>
          <a:p>
            <a:endParaRPr lang="en-US" sz="2400" dirty="0" smtClean="0"/>
          </a:p>
          <a:p>
            <a:r>
              <a:rPr lang="en-CA" sz="2400" dirty="0"/>
              <a:t>B</a:t>
            </a:r>
            <a:r>
              <a:rPr lang="en-CA" sz="2400" dirty="0" smtClean="0"/>
              <a:t>ased </a:t>
            </a:r>
            <a:r>
              <a:rPr lang="en-CA" sz="2400" dirty="0"/>
              <a:t>on distance to livestock markets and </a:t>
            </a:r>
            <a:r>
              <a:rPr lang="en-CA" sz="2400" dirty="0" smtClean="0"/>
              <a:t>outdated understanding </a:t>
            </a:r>
            <a:r>
              <a:rPr lang="en-CA" sz="2400" dirty="0"/>
              <a:t>of </a:t>
            </a:r>
            <a:r>
              <a:rPr lang="en-CA" sz="2400" dirty="0" smtClean="0"/>
              <a:t>forage quality</a:t>
            </a:r>
          </a:p>
          <a:p>
            <a:endParaRPr lang="en-CA" sz="2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80998"/>
            <a:ext cx="3657600" cy="57114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1402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Projected Phased Rental </a:t>
            </a:r>
            <a:r>
              <a:rPr lang="en-CA" dirty="0" smtClean="0"/>
              <a:t>Rates</a:t>
            </a:r>
            <a:endParaRPr lang="en-CA" dirty="0"/>
          </a:p>
        </p:txBody>
      </p:sp>
      <p:pic>
        <p:nvPicPr>
          <p:cNvPr id="4" name="Picture 3"/>
          <p:cNvPicPr>
            <a:picLocks noChangeAspect="1"/>
          </p:cNvPicPr>
          <p:nvPr/>
        </p:nvPicPr>
        <p:blipFill>
          <a:blip r:embed="rId2"/>
          <a:stretch>
            <a:fillRect/>
          </a:stretch>
        </p:blipFill>
        <p:spPr>
          <a:xfrm>
            <a:off x="914400" y="1219200"/>
            <a:ext cx="6858000" cy="4771547"/>
          </a:xfrm>
          <a:prstGeom prst="rect">
            <a:avLst/>
          </a:prstGeom>
        </p:spPr>
      </p:pic>
      <p:sp>
        <p:nvSpPr>
          <p:cNvPr id="5" name="TextBox 3"/>
          <p:cNvSpPr txBox="1"/>
          <p:nvPr/>
        </p:nvSpPr>
        <p:spPr>
          <a:xfrm>
            <a:off x="5791200" y="2743200"/>
            <a:ext cx="699679" cy="24885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CA" sz="1000"/>
              <a:t>Crossover</a:t>
            </a:r>
          </a:p>
        </p:txBody>
      </p:sp>
      <p:cxnSp>
        <p:nvCxnSpPr>
          <p:cNvPr id="6" name="Straight Arrow Connector 5"/>
          <p:cNvCxnSpPr/>
          <p:nvPr/>
        </p:nvCxnSpPr>
        <p:spPr>
          <a:xfrm flipH="1">
            <a:off x="5681296" y="2999641"/>
            <a:ext cx="446943" cy="2857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7695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553200" cy="731838"/>
          </a:xfrm>
        </p:spPr>
        <p:txBody>
          <a:bodyPr/>
          <a:lstStyle/>
          <a:p>
            <a:r>
              <a:rPr lang="en-US" dirty="0" smtClean="0"/>
              <a:t>Rental Rates 20 Year Comparison</a:t>
            </a:r>
            <a:endParaRPr lang="en-CA" dirty="0"/>
          </a:p>
        </p:txBody>
      </p:sp>
      <p:sp>
        <p:nvSpPr>
          <p:cNvPr id="3" name="Content Placeholder 2"/>
          <p:cNvSpPr>
            <a:spLocks noGrp="1"/>
          </p:cNvSpPr>
          <p:nvPr>
            <p:ph idx="1"/>
          </p:nvPr>
        </p:nvSpPr>
        <p:spPr/>
        <p:txBody>
          <a:bodyPr/>
          <a:lstStyle/>
          <a:p>
            <a:endParaRPr lang="en-CA"/>
          </a:p>
        </p:txBody>
      </p:sp>
      <p:graphicFrame>
        <p:nvGraphicFramePr>
          <p:cNvPr id="4" name="Chart 3"/>
          <p:cNvGraphicFramePr>
            <a:graphicFrameLocks/>
          </p:cNvGraphicFramePr>
          <p:nvPr>
            <p:extLst>
              <p:ext uri="{D42A27DB-BD31-4B8C-83A1-F6EECF244321}">
                <p14:modId xmlns:p14="http://schemas.microsoft.com/office/powerpoint/2010/main" val="410909080"/>
              </p:ext>
            </p:extLst>
          </p:nvPr>
        </p:nvGraphicFramePr>
        <p:xfrm>
          <a:off x="381000" y="1295400"/>
          <a:ext cx="84582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01088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Fees</a:t>
            </a:r>
            <a:endParaRPr lang="en-CA" dirty="0"/>
          </a:p>
        </p:txBody>
      </p:sp>
      <p:sp>
        <p:nvSpPr>
          <p:cNvPr id="3" name="Content Placeholder 2"/>
          <p:cNvSpPr>
            <a:spLocks noGrp="1"/>
          </p:cNvSpPr>
          <p:nvPr>
            <p:ph idx="1"/>
          </p:nvPr>
        </p:nvSpPr>
        <p:spPr/>
        <p:txBody>
          <a:bodyPr/>
          <a:lstStyle/>
          <a:p>
            <a:pPr lvl="0"/>
            <a:r>
              <a:rPr lang="en-CA" sz="2200" dirty="0"/>
              <a:t>Assignment fees will be a flat rate throughout the province that reflects the cost of </a:t>
            </a:r>
            <a:r>
              <a:rPr lang="en-CA" sz="2200" dirty="0" smtClean="0"/>
              <a:t>administration</a:t>
            </a:r>
            <a:endParaRPr lang="en-CA" sz="2200" dirty="0"/>
          </a:p>
          <a:p>
            <a:r>
              <a:rPr lang="en-US" sz="2200" b="1" dirty="0" smtClean="0"/>
              <a:t>Not</a:t>
            </a:r>
            <a:r>
              <a:rPr lang="en-US" sz="2200" dirty="0" smtClean="0"/>
              <a:t> based on a per AUM fee</a:t>
            </a:r>
          </a:p>
        </p:txBody>
      </p:sp>
    </p:spTree>
    <p:extLst>
      <p:ext uri="{BB962C8B-B14F-4D97-AF65-F5344CB8AC3E}">
        <p14:creationId xmlns:p14="http://schemas.microsoft.com/office/powerpoint/2010/main" val="3050258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Sustainability Fund</a:t>
            </a:r>
            <a:endParaRPr lang="en-CA" dirty="0"/>
          </a:p>
        </p:txBody>
      </p:sp>
      <p:sp>
        <p:nvSpPr>
          <p:cNvPr id="3" name="Content Placeholder 2"/>
          <p:cNvSpPr>
            <a:spLocks noGrp="1"/>
          </p:cNvSpPr>
          <p:nvPr>
            <p:ph idx="1"/>
          </p:nvPr>
        </p:nvSpPr>
        <p:spPr>
          <a:xfrm>
            <a:off x="457200" y="1371600"/>
            <a:ext cx="8229600" cy="4525963"/>
          </a:xfrm>
        </p:spPr>
        <p:txBody>
          <a:bodyPr/>
          <a:lstStyle/>
          <a:p>
            <a:r>
              <a:rPr lang="en-CA" sz="2200" dirty="0" smtClean="0"/>
              <a:t>Range </a:t>
            </a:r>
            <a:r>
              <a:rPr lang="en-CA" sz="2200" dirty="0"/>
              <a:t>Sustainability Fund contributions would be 40% of the </a:t>
            </a:r>
            <a:r>
              <a:rPr lang="en-CA" sz="2200" dirty="0" smtClean="0"/>
              <a:t>rental rate and </a:t>
            </a:r>
            <a:r>
              <a:rPr lang="en-CA" sz="2200" dirty="0"/>
              <a:t>would apply to minimum rents as well as any increased </a:t>
            </a:r>
            <a:r>
              <a:rPr lang="en-CA" sz="2200" dirty="0" smtClean="0"/>
              <a:t>rents</a:t>
            </a:r>
          </a:p>
          <a:p>
            <a:r>
              <a:rPr lang="en-CA" sz="2200" dirty="0" smtClean="0"/>
              <a:t>The </a:t>
            </a:r>
            <a:r>
              <a:rPr lang="en-CA" sz="2200" dirty="0"/>
              <a:t>department would use the fund  to partner with groups such as: Cows and Fish, Rocky Mountain Forest Range Association, Alberta Beef Producers, Alberta Grazing Leaseholders Association, Western </a:t>
            </a:r>
            <a:r>
              <a:rPr lang="en-CA" sz="2200" dirty="0" err="1"/>
              <a:t>Stockgrowers</a:t>
            </a:r>
            <a:r>
              <a:rPr lang="en-CA" sz="2200" dirty="0"/>
              <a:t>, Alberta Native Plant Council, Southwest Alberta Sustainable Community Initiative, etc.</a:t>
            </a:r>
            <a:r>
              <a:rPr lang="en-CA" sz="1200" dirty="0"/>
              <a:t>	</a:t>
            </a:r>
            <a:endParaRPr lang="en-CA" sz="1200" dirty="0" smtClean="0"/>
          </a:p>
          <a:p>
            <a:r>
              <a:rPr lang="en-CA" sz="2200" dirty="0" smtClean="0"/>
              <a:t>Funding recommendations would come from an industry advisory committee</a:t>
            </a:r>
            <a:endParaRPr lang="en-CA" sz="2200" dirty="0"/>
          </a:p>
        </p:txBody>
      </p:sp>
    </p:spTree>
    <p:extLst>
      <p:ext uri="{BB962C8B-B14F-4D97-AF65-F5344CB8AC3E}">
        <p14:creationId xmlns:p14="http://schemas.microsoft.com/office/powerpoint/2010/main" val="34599791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Sustainability Fund</a:t>
            </a:r>
            <a:endParaRPr lang="en-CA" dirty="0"/>
          </a:p>
        </p:txBody>
      </p:sp>
      <p:sp>
        <p:nvSpPr>
          <p:cNvPr id="3" name="Content Placeholder 2"/>
          <p:cNvSpPr>
            <a:spLocks noGrp="1"/>
          </p:cNvSpPr>
          <p:nvPr>
            <p:ph idx="1"/>
          </p:nvPr>
        </p:nvSpPr>
        <p:spPr>
          <a:xfrm>
            <a:off x="457200" y="1371600"/>
            <a:ext cx="8229600" cy="4754563"/>
          </a:xfrm>
          <a:prstGeom prst="rect">
            <a:avLst/>
          </a:prstGeom>
        </p:spPr>
        <p:txBody>
          <a:bodyPr/>
          <a:lstStyle/>
          <a:p>
            <a:pPr marL="457200" lvl="1" indent="0">
              <a:buNone/>
            </a:pPr>
            <a:endParaRPr lang="en-CA" sz="800" dirty="0"/>
          </a:p>
          <a:p>
            <a:r>
              <a:rPr lang="en-CA" sz="2400" dirty="0" smtClean="0"/>
              <a:t>Dollars would be used to </a:t>
            </a:r>
            <a:r>
              <a:rPr lang="en-CA" sz="2400" dirty="0"/>
              <a:t>fund rangeland sustainability initiatives </a:t>
            </a:r>
            <a:r>
              <a:rPr lang="en-CA" sz="2400" dirty="0" smtClean="0"/>
              <a:t>including: </a:t>
            </a:r>
          </a:p>
          <a:p>
            <a:pPr lvl="1">
              <a:buFont typeface="Courier New" panose="02070309020205020404" pitchFamily="49" charset="0"/>
              <a:buChar char="o"/>
            </a:pPr>
            <a:r>
              <a:rPr lang="en-CA" sz="2000" dirty="0"/>
              <a:t>S</a:t>
            </a:r>
            <a:r>
              <a:rPr lang="en-CA" sz="2000" dirty="0" smtClean="0"/>
              <a:t>tewardship enhancement</a:t>
            </a:r>
          </a:p>
          <a:p>
            <a:pPr lvl="1">
              <a:buFont typeface="Courier New" panose="02070309020205020404" pitchFamily="49" charset="0"/>
              <a:buChar char="o"/>
            </a:pPr>
            <a:r>
              <a:rPr lang="en-CA" sz="2000" dirty="0" smtClean="0"/>
              <a:t>Education </a:t>
            </a:r>
            <a:r>
              <a:rPr lang="en-CA" sz="2000" dirty="0"/>
              <a:t>and </a:t>
            </a:r>
            <a:r>
              <a:rPr lang="en-CA" sz="2000" dirty="0" smtClean="0"/>
              <a:t>awareness</a:t>
            </a:r>
          </a:p>
          <a:p>
            <a:pPr lvl="1">
              <a:buFont typeface="Courier New" panose="02070309020205020404" pitchFamily="49" charset="0"/>
              <a:buChar char="o"/>
            </a:pPr>
            <a:r>
              <a:rPr lang="en-CA" sz="2000" dirty="0"/>
              <a:t>E</a:t>
            </a:r>
            <a:r>
              <a:rPr lang="en-CA" sz="2000" dirty="0" smtClean="0"/>
              <a:t>cosystem </a:t>
            </a:r>
            <a:r>
              <a:rPr lang="en-CA" sz="2000" dirty="0"/>
              <a:t>goods and services </a:t>
            </a:r>
            <a:r>
              <a:rPr lang="en-CA" sz="2000" dirty="0" smtClean="0"/>
              <a:t>research</a:t>
            </a:r>
          </a:p>
          <a:p>
            <a:pPr lvl="1">
              <a:buFont typeface="Courier New" panose="02070309020205020404" pitchFamily="49" charset="0"/>
              <a:buChar char="o"/>
            </a:pPr>
            <a:r>
              <a:rPr lang="en-US" sz="2000" dirty="0" smtClean="0"/>
              <a:t>Climate change adaptation</a:t>
            </a:r>
          </a:p>
          <a:p>
            <a:pPr lvl="1">
              <a:buFont typeface="Courier New" panose="02070309020205020404" pitchFamily="49" charset="0"/>
              <a:buChar char="o"/>
            </a:pPr>
            <a:r>
              <a:rPr lang="en-US" sz="2000" dirty="0" smtClean="0"/>
              <a:t>Invasive species</a:t>
            </a:r>
          </a:p>
          <a:p>
            <a:pPr lvl="1">
              <a:buFont typeface="Courier New" panose="02070309020205020404" pitchFamily="49" charset="0"/>
              <a:buChar char="o"/>
            </a:pPr>
            <a:r>
              <a:rPr lang="en-US" sz="2000" dirty="0" smtClean="0"/>
              <a:t>Impacts and mitigation of recreational use</a:t>
            </a:r>
            <a:endParaRPr lang="en-CA" sz="2000" dirty="0" smtClean="0"/>
          </a:p>
          <a:p>
            <a:pPr lvl="1">
              <a:buFont typeface="Courier New" panose="02070309020205020404" pitchFamily="49" charset="0"/>
              <a:buChar char="o"/>
            </a:pPr>
            <a:r>
              <a:rPr lang="en-CA" sz="2000" dirty="0" smtClean="0"/>
              <a:t>Projects </a:t>
            </a:r>
            <a:r>
              <a:rPr lang="en-CA" sz="2000" dirty="0"/>
              <a:t>aimed to gain a better understanding of the current pressures on </a:t>
            </a:r>
            <a:r>
              <a:rPr lang="en-CA" sz="2000" dirty="0" smtClean="0"/>
              <a:t>rangelands</a:t>
            </a:r>
            <a:endParaRPr lang="en-CA" sz="2000" dirty="0"/>
          </a:p>
        </p:txBody>
      </p:sp>
    </p:spTree>
    <p:extLst>
      <p:ext uri="{BB962C8B-B14F-4D97-AF65-F5344CB8AC3E}">
        <p14:creationId xmlns:p14="http://schemas.microsoft.com/office/powerpoint/2010/main" val="34599791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Review</a:t>
            </a:r>
            <a:endParaRPr lang="en-CA" dirty="0"/>
          </a:p>
        </p:txBody>
      </p:sp>
      <p:sp>
        <p:nvSpPr>
          <p:cNvPr id="3" name="Content Placeholder 2"/>
          <p:cNvSpPr>
            <a:spLocks noGrp="1"/>
          </p:cNvSpPr>
          <p:nvPr>
            <p:ph idx="1"/>
          </p:nvPr>
        </p:nvSpPr>
        <p:spPr/>
        <p:txBody>
          <a:bodyPr/>
          <a:lstStyle/>
          <a:p>
            <a:r>
              <a:rPr lang="en-CA" sz="2400" dirty="0" smtClean="0"/>
              <a:t>A </a:t>
            </a:r>
            <a:r>
              <a:rPr lang="en-CA" sz="2400" dirty="0"/>
              <a:t>review of the </a:t>
            </a:r>
            <a:r>
              <a:rPr lang="en-CA" sz="2400" dirty="0" smtClean="0"/>
              <a:t>system will be undertaken in </a:t>
            </a:r>
            <a:r>
              <a:rPr lang="en-CA" sz="2400" dirty="0"/>
              <a:t>5 years to ensure that industry is comfortable with the new formula and </a:t>
            </a:r>
            <a:r>
              <a:rPr lang="en-CA" sz="2400" dirty="0" smtClean="0"/>
              <a:t>zones</a:t>
            </a:r>
          </a:p>
          <a:p>
            <a:r>
              <a:rPr lang="en-CA" sz="2400" dirty="0" smtClean="0"/>
              <a:t>Government agrees to </a:t>
            </a:r>
            <a:r>
              <a:rPr lang="en-CA" sz="2400" dirty="0"/>
              <a:t>resurvey costs periodically (every 10 years) to ensure that formula is </a:t>
            </a:r>
            <a:r>
              <a:rPr lang="en-CA" sz="2400" dirty="0" smtClean="0"/>
              <a:t>reasonable and based on current costs</a:t>
            </a:r>
            <a:endParaRPr lang="en-CA" sz="2400" dirty="0"/>
          </a:p>
        </p:txBody>
      </p:sp>
    </p:spTree>
    <p:extLst>
      <p:ext uri="{BB962C8B-B14F-4D97-AF65-F5344CB8AC3E}">
        <p14:creationId xmlns:p14="http://schemas.microsoft.com/office/powerpoint/2010/main" val="7769633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8" y="4429125"/>
            <a:ext cx="7929562" cy="1362075"/>
          </a:xfrm>
        </p:spPr>
        <p:txBody>
          <a:bodyPr/>
          <a:lstStyle/>
          <a:p>
            <a:pPr>
              <a:defRPr/>
            </a:pPr>
            <a:r>
              <a:rPr lang="en-US" dirty="0" smtClean="0"/>
              <a:t>Questions</a:t>
            </a:r>
            <a:endParaRPr lang="en-US" dirty="0"/>
          </a:p>
        </p:txBody>
      </p:sp>
      <p:sp>
        <p:nvSpPr>
          <p:cNvPr id="43011" name="Text Placeholder 2"/>
          <p:cNvSpPr>
            <a:spLocks noGrp="1"/>
          </p:cNvSpPr>
          <p:nvPr>
            <p:ph type="body" idx="1"/>
          </p:nvPr>
        </p:nvSpPr>
        <p:spPr/>
        <p:txBody>
          <a:bodyPr/>
          <a:lstStyle/>
          <a:p>
            <a:r>
              <a:rPr lang="en-US" dirty="0" smtClean="0"/>
              <a:t>Market Based Rents for Grazing Leases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8" y="4429125"/>
            <a:ext cx="7929562" cy="1362075"/>
          </a:xfrm>
        </p:spPr>
        <p:txBody>
          <a:bodyPr/>
          <a:lstStyle/>
          <a:p>
            <a:pPr>
              <a:defRPr/>
            </a:pPr>
            <a:r>
              <a:rPr lang="en-US" dirty="0" smtClean="0"/>
              <a:t>Appendix – Summary Information On the Proposed Calculation of Rents and on Assignment Fees</a:t>
            </a:r>
            <a:endParaRPr lang="en-US" dirty="0"/>
          </a:p>
        </p:txBody>
      </p:sp>
      <p:sp>
        <p:nvSpPr>
          <p:cNvPr id="43011" name="Text Placeholder 2"/>
          <p:cNvSpPr>
            <a:spLocks noGrp="1"/>
          </p:cNvSpPr>
          <p:nvPr>
            <p:ph type="body" idx="1"/>
          </p:nvPr>
        </p:nvSpPr>
        <p:spPr/>
        <p:txBody>
          <a:bodyPr/>
          <a:lstStyle/>
          <a:p>
            <a:r>
              <a:rPr lang="en-US" dirty="0" smtClean="0"/>
              <a:t>Market Based Rents for Grazing Leases</a:t>
            </a:r>
          </a:p>
        </p:txBody>
      </p:sp>
    </p:spTree>
    <p:extLst>
      <p:ext uri="{BB962C8B-B14F-4D97-AF65-F5344CB8AC3E}">
        <p14:creationId xmlns:p14="http://schemas.microsoft.com/office/powerpoint/2010/main" val="194856829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lvl="0"/>
            <a:r>
              <a:rPr lang="en-CA" sz="1800" dirty="0"/>
              <a:t>Have comparable methodology to other resource sectors</a:t>
            </a:r>
          </a:p>
          <a:p>
            <a:pPr lvl="0"/>
            <a:r>
              <a:rPr lang="en-CA" sz="1800" dirty="0" smtClean="0"/>
              <a:t>Support </a:t>
            </a:r>
            <a:r>
              <a:rPr lang="en-CA" sz="1800" dirty="0"/>
              <a:t>the maintenance of native grasslands and recognize the interconnections between public and private grasslands</a:t>
            </a:r>
          </a:p>
          <a:p>
            <a:pPr lvl="0"/>
            <a:r>
              <a:rPr lang="en-CA" sz="1800" dirty="0"/>
              <a:t>Recognize the contributions of good management and private capital to the system</a:t>
            </a:r>
          </a:p>
          <a:p>
            <a:r>
              <a:rPr lang="en-CA" sz="1800" dirty="0"/>
              <a:t>Be fair to both leaseholders and </a:t>
            </a:r>
            <a:r>
              <a:rPr lang="en-CA" sz="1800" dirty="0" smtClean="0"/>
              <a:t>government</a:t>
            </a:r>
          </a:p>
          <a:p>
            <a:pPr lvl="0"/>
            <a:r>
              <a:rPr lang="en-CA" sz="1800" dirty="0"/>
              <a:t>Be </a:t>
            </a:r>
            <a:r>
              <a:rPr lang="en-CA" sz="1800" dirty="0" smtClean="0"/>
              <a:t>defendable to economic threats</a:t>
            </a:r>
          </a:p>
          <a:p>
            <a:r>
              <a:rPr lang="en-CA" sz="1800" dirty="0"/>
              <a:t>Promote and encourage good stewardship</a:t>
            </a:r>
          </a:p>
          <a:p>
            <a:pPr lvl="0"/>
            <a:endParaRPr lang="en-CA" sz="1900" dirty="0"/>
          </a:p>
        </p:txBody>
      </p:sp>
      <p:sp>
        <p:nvSpPr>
          <p:cNvPr id="6" name="Content Placeholder 5"/>
          <p:cNvSpPr>
            <a:spLocks noGrp="1"/>
          </p:cNvSpPr>
          <p:nvPr>
            <p:ph sz="half" idx="2"/>
          </p:nvPr>
        </p:nvSpPr>
        <p:spPr/>
        <p:txBody>
          <a:bodyPr/>
          <a:lstStyle/>
          <a:p>
            <a:pPr lvl="0"/>
            <a:r>
              <a:rPr lang="en-CA" sz="1800" dirty="0"/>
              <a:t>Remove existing barriers to succession or </a:t>
            </a:r>
            <a:r>
              <a:rPr lang="en-CA" sz="1800" dirty="0" smtClean="0"/>
              <a:t>entry into </a:t>
            </a:r>
            <a:r>
              <a:rPr lang="en-CA" sz="1800" dirty="0"/>
              <a:t>the industry that result from the current rental rate formula or assignment fee schedule</a:t>
            </a:r>
          </a:p>
          <a:p>
            <a:pPr lvl="0"/>
            <a:r>
              <a:rPr lang="en-CA" sz="1800" dirty="0" smtClean="0"/>
              <a:t>Be </a:t>
            </a:r>
            <a:r>
              <a:rPr lang="en-CA" sz="1800" dirty="0"/>
              <a:t>justifiable - to the Alberta public, other provinces and other resource sectors</a:t>
            </a:r>
          </a:p>
          <a:p>
            <a:pPr lvl="1"/>
            <a:r>
              <a:rPr lang="en-CA" sz="1800" dirty="0"/>
              <a:t>Must also be justifiable to grazing lease holders – with rental rates applied fairly across the province based on geographical cost differences</a:t>
            </a:r>
          </a:p>
        </p:txBody>
      </p:sp>
      <p:sp>
        <p:nvSpPr>
          <p:cNvPr id="4" name="Title 3"/>
          <p:cNvSpPr>
            <a:spLocks noGrp="1"/>
          </p:cNvSpPr>
          <p:nvPr>
            <p:ph type="title"/>
          </p:nvPr>
        </p:nvSpPr>
        <p:spPr/>
        <p:txBody>
          <a:bodyPr/>
          <a:lstStyle/>
          <a:p>
            <a:r>
              <a:rPr lang="en-US" sz="2400" dirty="0" smtClean="0"/>
              <a:t>List of Objectives – Developed with Stakeholder Committee</a:t>
            </a:r>
            <a:endParaRPr lang="en-CA" sz="2400" dirty="0"/>
          </a:p>
        </p:txBody>
      </p:sp>
    </p:spTree>
    <p:extLst>
      <p:ext uri="{BB962C8B-B14F-4D97-AF65-F5344CB8AC3E}">
        <p14:creationId xmlns:p14="http://schemas.microsoft.com/office/powerpoint/2010/main" val="20861154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553200" cy="731838"/>
          </a:xfrm>
        </p:spPr>
        <p:txBody>
          <a:bodyPr/>
          <a:lstStyle/>
          <a:p>
            <a:r>
              <a:rPr lang="en-US" dirty="0" smtClean="0"/>
              <a:t>Proposed Rental Rate Formula</a:t>
            </a:r>
            <a:endParaRPr lang="en-CA" dirty="0"/>
          </a:p>
        </p:txBody>
      </p:sp>
      <p:sp>
        <p:nvSpPr>
          <p:cNvPr id="3" name="Content Placeholder 2"/>
          <p:cNvSpPr>
            <a:spLocks noGrp="1"/>
          </p:cNvSpPr>
          <p:nvPr>
            <p:ph idx="1"/>
          </p:nvPr>
        </p:nvSpPr>
        <p:spPr>
          <a:xfrm>
            <a:off x="457200" y="1600200"/>
            <a:ext cx="2819400" cy="4525963"/>
          </a:xfrm>
        </p:spPr>
        <p:txBody>
          <a:bodyPr/>
          <a:lstStyle/>
          <a:p>
            <a:r>
              <a:rPr lang="en-CA" sz="2200" dirty="0"/>
              <a:t>Formula is:</a:t>
            </a:r>
          </a:p>
          <a:p>
            <a:pPr marL="0" indent="0">
              <a:buNone/>
            </a:pPr>
            <a:r>
              <a:rPr lang="en-CA" sz="1800" dirty="0"/>
              <a:t>Yearling cattle market value </a:t>
            </a:r>
          </a:p>
          <a:p>
            <a:pPr marL="0" indent="0">
              <a:buNone/>
            </a:pPr>
            <a:r>
              <a:rPr lang="en-CA" sz="1800" i="1" dirty="0">
                <a:solidFill>
                  <a:srgbClr val="FF0000"/>
                </a:solidFill>
              </a:rPr>
              <a:t>Less</a:t>
            </a:r>
            <a:r>
              <a:rPr lang="en-CA" sz="1800" i="1" dirty="0"/>
              <a:t> </a:t>
            </a:r>
            <a:r>
              <a:rPr lang="en-CA" sz="1800" dirty="0"/>
              <a:t>Additional input costs </a:t>
            </a:r>
          </a:p>
          <a:p>
            <a:pPr marL="0" indent="0">
              <a:buNone/>
            </a:pPr>
            <a:r>
              <a:rPr lang="en-CA" sz="1800" i="1" dirty="0">
                <a:solidFill>
                  <a:srgbClr val="FF0000"/>
                </a:solidFill>
              </a:rPr>
              <a:t>Less</a:t>
            </a:r>
            <a:r>
              <a:rPr lang="en-CA" sz="1800" dirty="0">
                <a:solidFill>
                  <a:srgbClr val="FF0000"/>
                </a:solidFill>
              </a:rPr>
              <a:t> </a:t>
            </a:r>
            <a:r>
              <a:rPr lang="en-CA" sz="1800" dirty="0" smtClean="0"/>
              <a:t>Lease operating </a:t>
            </a:r>
            <a:r>
              <a:rPr lang="en-CA" sz="1800" dirty="0"/>
              <a:t>costs </a:t>
            </a:r>
          </a:p>
          <a:p>
            <a:pPr marL="0" indent="0">
              <a:buNone/>
            </a:pPr>
            <a:r>
              <a:rPr lang="en-CA" sz="1800" i="1" dirty="0" smtClean="0">
                <a:solidFill>
                  <a:srgbClr val="FF0000"/>
                </a:solidFill>
              </a:rPr>
              <a:t>Times</a:t>
            </a:r>
            <a:r>
              <a:rPr lang="en-CA" sz="1800" i="1" dirty="0" smtClean="0"/>
              <a:t> </a:t>
            </a:r>
            <a:r>
              <a:rPr lang="en-CA" sz="1800" dirty="0" smtClean="0"/>
              <a:t>A predetermined %</a:t>
            </a:r>
          </a:p>
          <a:p>
            <a:pPr marL="0" indent="0">
              <a:buNone/>
            </a:pPr>
            <a:r>
              <a:rPr lang="en-CA" sz="1800" i="1" dirty="0" smtClean="0">
                <a:solidFill>
                  <a:srgbClr val="FF0000"/>
                </a:solidFill>
              </a:rPr>
              <a:t>Plus</a:t>
            </a:r>
            <a:r>
              <a:rPr lang="en-CA" sz="1800" dirty="0" smtClean="0">
                <a:solidFill>
                  <a:srgbClr val="FF0000"/>
                </a:solidFill>
              </a:rPr>
              <a:t> </a:t>
            </a:r>
            <a:r>
              <a:rPr lang="en-CA" sz="1800" dirty="0" smtClean="0"/>
              <a:t>The minimum rent</a:t>
            </a:r>
          </a:p>
          <a:p>
            <a:pPr marL="0" indent="0">
              <a:buNone/>
            </a:pPr>
            <a:r>
              <a:rPr lang="en-CA" sz="1800" i="1" dirty="0" smtClean="0">
                <a:solidFill>
                  <a:srgbClr val="FF0000"/>
                </a:solidFill>
              </a:rPr>
              <a:t>Equals</a:t>
            </a:r>
            <a:r>
              <a:rPr lang="en-CA" sz="1800" dirty="0" smtClean="0">
                <a:solidFill>
                  <a:srgbClr val="FF0000"/>
                </a:solidFill>
              </a:rPr>
              <a:t> </a:t>
            </a:r>
            <a:r>
              <a:rPr lang="en-CA" sz="1800" dirty="0"/>
              <a:t>Grazing lease rental </a:t>
            </a:r>
            <a:r>
              <a:rPr lang="en-CA" sz="1800" dirty="0" smtClean="0"/>
              <a:t>rate</a:t>
            </a:r>
            <a:endParaRPr lang="en-CA" sz="1800" dirty="0"/>
          </a:p>
        </p:txBody>
      </p:sp>
      <p:graphicFrame>
        <p:nvGraphicFramePr>
          <p:cNvPr id="5" name="Object 4"/>
          <p:cNvGraphicFramePr>
            <a:graphicFrameLocks noChangeAspect="1"/>
          </p:cNvGraphicFramePr>
          <p:nvPr>
            <p:extLst>
              <p:ext uri="{D42A27DB-BD31-4B8C-83A1-F6EECF244321}">
                <p14:modId xmlns:p14="http://schemas.microsoft.com/office/powerpoint/2010/main" val="343493785"/>
              </p:ext>
            </p:extLst>
          </p:nvPr>
        </p:nvGraphicFramePr>
        <p:xfrm>
          <a:off x="3279775" y="1065214"/>
          <a:ext cx="5600700" cy="5060950"/>
        </p:xfrm>
        <a:graphic>
          <a:graphicData uri="http://schemas.openxmlformats.org/presentationml/2006/ole">
            <mc:AlternateContent xmlns:mc="http://schemas.openxmlformats.org/markup-compatibility/2006">
              <mc:Choice xmlns:v="urn:schemas-microsoft-com:vml" Requires="v">
                <p:oleObj spid="_x0000_s4186" name="Document" r:id="rId4" imgW="6079557" imgH="5844770" progId="Word.Document.12">
                  <p:embed/>
                </p:oleObj>
              </mc:Choice>
              <mc:Fallback>
                <p:oleObj name="Document" r:id="rId4" imgW="6079557" imgH="5844770" progId="Word.Document.12">
                  <p:embed/>
                  <p:pic>
                    <p:nvPicPr>
                      <p:cNvPr id="0" name=""/>
                      <p:cNvPicPr/>
                      <p:nvPr/>
                    </p:nvPicPr>
                    <p:blipFill>
                      <a:blip r:embed="rId5"/>
                      <a:stretch>
                        <a:fillRect/>
                      </a:stretch>
                    </p:blipFill>
                    <p:spPr>
                      <a:xfrm>
                        <a:off x="3279775" y="1065214"/>
                        <a:ext cx="5600700" cy="5060950"/>
                      </a:xfrm>
                      <a:prstGeom prst="rect">
                        <a:avLst/>
                      </a:prstGeom>
                    </p:spPr>
                  </p:pic>
                </p:oleObj>
              </mc:Fallback>
            </mc:AlternateContent>
          </a:graphicData>
        </a:graphic>
      </p:graphicFrame>
    </p:spTree>
    <p:extLst>
      <p:ext uri="{BB962C8B-B14F-4D97-AF65-F5344CB8AC3E}">
        <p14:creationId xmlns:p14="http://schemas.microsoft.com/office/powerpoint/2010/main" val="15139034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Rental Rates</a:t>
            </a:r>
            <a:endParaRPr lang="en-CA" dirty="0"/>
          </a:p>
        </p:txBody>
      </p:sp>
      <p:sp>
        <p:nvSpPr>
          <p:cNvPr id="3" name="Content Placeholder 2"/>
          <p:cNvSpPr>
            <a:spLocks noGrp="1"/>
          </p:cNvSpPr>
          <p:nvPr>
            <p:ph idx="1"/>
          </p:nvPr>
        </p:nvSpPr>
        <p:spPr/>
        <p:txBody>
          <a:bodyPr/>
          <a:lstStyle/>
          <a:p>
            <a:r>
              <a:rPr lang="en-CA" sz="2200" dirty="0"/>
              <a:t>Rental rates have been determined using the following </a:t>
            </a:r>
            <a:r>
              <a:rPr lang="en-CA" sz="2200" dirty="0" smtClean="0"/>
              <a:t>formula based </a:t>
            </a:r>
            <a:r>
              <a:rPr lang="en-CA" sz="2200" dirty="0"/>
              <a:t>on the grazing capacity of the land, the average weight gain of cattle on grass, and the average sale price per </a:t>
            </a:r>
            <a:r>
              <a:rPr lang="en-CA" sz="2200" dirty="0" smtClean="0"/>
              <a:t>pound:</a:t>
            </a:r>
          </a:p>
          <a:p>
            <a:pPr marL="0" indent="0">
              <a:buNone/>
            </a:pPr>
            <a:endParaRPr lang="en-US" sz="1800" dirty="0" smtClean="0"/>
          </a:p>
          <a:p>
            <a:pPr marL="0" indent="0">
              <a:buNone/>
            </a:pPr>
            <a:endParaRPr lang="en-CA" sz="1800" dirty="0"/>
          </a:p>
          <a:p>
            <a:pPr marL="457200" lvl="1" indent="0">
              <a:buNone/>
            </a:pPr>
            <a:r>
              <a:rPr lang="en-CA" sz="1800" dirty="0" smtClean="0"/>
              <a:t>Rent </a:t>
            </a:r>
            <a:r>
              <a:rPr lang="en-CA" sz="1800" dirty="0"/>
              <a:t>per AUM = </a:t>
            </a:r>
            <a:r>
              <a:rPr lang="en-CA" sz="1800" u="sng" dirty="0"/>
              <a:t>(300lb. wt. gain/AU/</a:t>
            </a:r>
            <a:r>
              <a:rPr lang="en-CA" sz="1800" u="sng" dirty="0" err="1"/>
              <a:t>yr</a:t>
            </a:r>
            <a:r>
              <a:rPr lang="en-CA" sz="1800" u="sng" dirty="0"/>
              <a:t>) x (average </a:t>
            </a:r>
            <a:r>
              <a:rPr lang="en-CA" sz="1800" u="sng" dirty="0" err="1"/>
              <a:t>lvstk</a:t>
            </a:r>
            <a:r>
              <a:rPr lang="en-CA" sz="1800" u="sng" dirty="0"/>
              <a:t>. $/lb) x (zonal %)</a:t>
            </a:r>
            <a:endParaRPr lang="en-CA" sz="1800" dirty="0"/>
          </a:p>
          <a:p>
            <a:pPr marL="0" indent="0">
              <a:buNone/>
            </a:pPr>
            <a:r>
              <a:rPr lang="en-CA" sz="1800" dirty="0"/>
              <a:t>				</a:t>
            </a:r>
            <a:r>
              <a:rPr lang="en-CA" sz="1800" dirty="0" smtClean="0"/>
              <a:t>12 </a:t>
            </a:r>
            <a:r>
              <a:rPr lang="en-CA" sz="1800" dirty="0"/>
              <a:t>months</a:t>
            </a:r>
          </a:p>
          <a:p>
            <a:endParaRPr lang="en-CA" sz="2200" dirty="0" smtClean="0"/>
          </a:p>
          <a:p>
            <a:r>
              <a:rPr lang="en-US" sz="2200" dirty="0" smtClean="0"/>
              <a:t>Included a percent that varied by zone – </a:t>
            </a:r>
            <a:r>
              <a:rPr lang="en-CA" sz="2200" dirty="0" smtClean="0"/>
              <a:t>designed </a:t>
            </a:r>
            <a:r>
              <a:rPr lang="en-CA" sz="2200" dirty="0"/>
              <a:t>to take 5 </a:t>
            </a:r>
            <a:r>
              <a:rPr lang="en-CA" sz="2200" dirty="0" smtClean="0"/>
              <a:t>to </a:t>
            </a:r>
            <a:r>
              <a:rPr lang="en-CA" sz="2200" dirty="0"/>
              <a:t>10% of the total revenue derived from grazing on the </a:t>
            </a:r>
            <a:r>
              <a:rPr lang="en-CA" sz="2200" dirty="0" smtClean="0"/>
              <a:t>lease</a:t>
            </a:r>
            <a:endParaRPr lang="en-CA" sz="2200" dirty="0"/>
          </a:p>
        </p:txBody>
      </p:sp>
    </p:spTree>
    <p:extLst>
      <p:ext uri="{BB962C8B-B14F-4D97-AF65-F5344CB8AC3E}">
        <p14:creationId xmlns:p14="http://schemas.microsoft.com/office/powerpoint/2010/main" val="22199008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76603933"/>
              </p:ext>
            </p:extLst>
          </p:nvPr>
        </p:nvGraphicFramePr>
        <p:xfrm>
          <a:off x="381000" y="1219200"/>
          <a:ext cx="8458200" cy="4633124"/>
        </p:xfrm>
        <a:graphic>
          <a:graphicData uri="http://schemas.openxmlformats.org/drawingml/2006/table">
            <a:tbl>
              <a:tblPr firstRow="1" firstCol="1" bandRow="1">
                <a:tableStyleId>{69CF1AB2-1976-4502-BF36-3FF5EA218861}</a:tableStyleId>
              </a:tblPr>
              <a:tblGrid>
                <a:gridCol w="4391758"/>
                <a:gridCol w="4066442"/>
              </a:tblGrid>
              <a:tr h="148032">
                <a:tc>
                  <a:txBody>
                    <a:bodyPr/>
                    <a:lstStyle/>
                    <a:p>
                      <a:pPr marL="0" marR="0" algn="ctr">
                        <a:lnSpc>
                          <a:spcPct val="115000"/>
                        </a:lnSpc>
                        <a:spcBef>
                          <a:spcPts val="0"/>
                        </a:spcBef>
                        <a:spcAft>
                          <a:spcPts val="0"/>
                        </a:spcAft>
                      </a:pPr>
                      <a:r>
                        <a:rPr lang="en-US" sz="1000" dirty="0">
                          <a:effectLst/>
                        </a:rPr>
                        <a:t>Current Rental Rates</a:t>
                      </a:r>
                      <a:endParaRPr lang="en-CA" sz="800" dirty="0">
                        <a:effectLst/>
                        <a:latin typeface="Calibri"/>
                        <a:ea typeface="Calibri"/>
                        <a:cs typeface="Times New Roman"/>
                      </a:endParaRPr>
                    </a:p>
                  </a:txBody>
                  <a:tcPr marL="44180" marR="44180" marT="0" marB="0" anchor="ctr"/>
                </a:tc>
                <a:tc>
                  <a:txBody>
                    <a:bodyPr/>
                    <a:lstStyle/>
                    <a:p>
                      <a:pPr marL="0" marR="0" algn="ctr">
                        <a:lnSpc>
                          <a:spcPct val="115000"/>
                        </a:lnSpc>
                        <a:spcBef>
                          <a:spcPts val="0"/>
                        </a:spcBef>
                        <a:spcAft>
                          <a:spcPts val="0"/>
                        </a:spcAft>
                      </a:pPr>
                      <a:r>
                        <a:rPr lang="en-US" sz="1000" dirty="0">
                          <a:effectLst/>
                        </a:rPr>
                        <a:t>Proposed Rental Rates</a:t>
                      </a:r>
                      <a:endParaRPr lang="en-CA" sz="800" dirty="0">
                        <a:effectLst/>
                        <a:latin typeface="Calibri"/>
                        <a:ea typeface="Calibri"/>
                        <a:cs typeface="Times New Roman"/>
                      </a:endParaRPr>
                    </a:p>
                  </a:txBody>
                  <a:tcPr marL="44180" marR="44180" marT="0" marB="0" anchor="ctr"/>
                </a:tc>
              </a:tr>
              <a:tr h="530530">
                <a:tc>
                  <a:txBody>
                    <a:bodyPr/>
                    <a:lstStyle/>
                    <a:p>
                      <a:pPr marL="342900" marR="0" lvl="0" indent="-342900">
                        <a:lnSpc>
                          <a:spcPct val="115000"/>
                        </a:lnSpc>
                        <a:spcBef>
                          <a:spcPts val="0"/>
                        </a:spcBef>
                        <a:spcAft>
                          <a:spcPts val="0"/>
                        </a:spcAft>
                        <a:buFont typeface="Wingdings"/>
                        <a:buChar char=""/>
                      </a:pPr>
                      <a:r>
                        <a:rPr lang="en-US" sz="900" b="1" dirty="0">
                          <a:effectLst/>
                        </a:rPr>
                        <a:t>Rental rate revenue has remained ~$2.9M since the formula has been frozen.</a:t>
                      </a:r>
                      <a:endParaRPr lang="en-CA" sz="900" b="1" dirty="0">
                        <a:effectLst/>
                        <a:latin typeface="Calibri"/>
                        <a:ea typeface="Calibri"/>
                        <a:cs typeface="Times New Roman"/>
                      </a:endParaRPr>
                    </a:p>
                  </a:txBody>
                  <a:tcPr marL="44180" marR="44180" marT="0" marB="0"/>
                </a:tc>
                <a:tc>
                  <a:txBody>
                    <a:bodyPr/>
                    <a:lstStyle/>
                    <a:p>
                      <a:pPr marL="342900" marR="0" lvl="0" indent="-342900">
                        <a:lnSpc>
                          <a:spcPct val="115000"/>
                        </a:lnSpc>
                        <a:spcBef>
                          <a:spcPts val="0"/>
                        </a:spcBef>
                        <a:spcAft>
                          <a:spcPts val="0"/>
                        </a:spcAft>
                        <a:buFont typeface="Wingdings"/>
                        <a:buChar char=""/>
                      </a:pPr>
                      <a:r>
                        <a:rPr lang="en-US" sz="900" b="1" dirty="0">
                          <a:effectLst/>
                        </a:rPr>
                        <a:t>Rental rate revenue would, on average, be maintained or increased.</a:t>
                      </a:r>
                      <a:endParaRPr lang="en-CA" sz="900" b="1" dirty="0">
                        <a:effectLst/>
                      </a:endParaRPr>
                    </a:p>
                    <a:p>
                      <a:pPr marL="342900" marR="0" lvl="0" indent="-342900">
                        <a:lnSpc>
                          <a:spcPct val="115000"/>
                        </a:lnSpc>
                        <a:spcBef>
                          <a:spcPts val="0"/>
                        </a:spcBef>
                        <a:spcAft>
                          <a:spcPts val="0"/>
                        </a:spcAft>
                        <a:buFont typeface="Wingdings"/>
                        <a:buChar char=""/>
                      </a:pPr>
                      <a:r>
                        <a:rPr lang="en-US" sz="900" b="1" dirty="0">
                          <a:effectLst/>
                        </a:rPr>
                        <a:t>Minimum rental rate revenue would be ~$2.5M when cattle prices are depressed and rental rates are at their minimums</a:t>
                      </a:r>
                      <a:endParaRPr lang="en-CA" sz="900" b="1" dirty="0">
                        <a:effectLst/>
                        <a:latin typeface="Calibri"/>
                        <a:ea typeface="Calibri"/>
                        <a:cs typeface="Times New Roman"/>
                      </a:endParaRPr>
                    </a:p>
                  </a:txBody>
                  <a:tcPr marL="44180" marR="44180" marT="0" marB="0"/>
                </a:tc>
              </a:tr>
              <a:tr h="444097">
                <a:tc>
                  <a:txBody>
                    <a:bodyPr/>
                    <a:lstStyle/>
                    <a:p>
                      <a:pPr marL="342900" marR="0" lvl="0" indent="-342900">
                        <a:lnSpc>
                          <a:spcPct val="115000"/>
                        </a:lnSpc>
                        <a:spcBef>
                          <a:spcPts val="0"/>
                        </a:spcBef>
                        <a:spcAft>
                          <a:spcPts val="0"/>
                        </a:spcAft>
                        <a:buFont typeface="Wingdings"/>
                        <a:buChar char=""/>
                      </a:pPr>
                      <a:r>
                        <a:rPr lang="en-US" sz="900" b="1" dirty="0">
                          <a:effectLst/>
                        </a:rPr>
                        <a:t>Rental rate formula not aligned with other provincial royalty systems.</a:t>
                      </a:r>
                      <a:endParaRPr lang="en-CA" sz="900" b="1" dirty="0">
                        <a:effectLst/>
                      </a:endParaRPr>
                    </a:p>
                    <a:p>
                      <a:pPr marL="0" marR="0">
                        <a:lnSpc>
                          <a:spcPct val="115000"/>
                        </a:lnSpc>
                        <a:spcBef>
                          <a:spcPts val="0"/>
                        </a:spcBef>
                        <a:spcAft>
                          <a:spcPts val="0"/>
                        </a:spcAft>
                      </a:pPr>
                      <a:r>
                        <a:rPr lang="en-US" sz="900" b="1" dirty="0">
                          <a:effectLst/>
                        </a:rPr>
                        <a:t> </a:t>
                      </a:r>
                      <a:endParaRPr lang="en-CA" sz="900" b="1" dirty="0">
                        <a:effectLst/>
                        <a:latin typeface="Calibri"/>
                        <a:ea typeface="Calibri"/>
                        <a:cs typeface="Times New Roman"/>
                      </a:endParaRPr>
                    </a:p>
                  </a:txBody>
                  <a:tcPr marL="44180" marR="44180" marT="0" marB="0"/>
                </a:tc>
                <a:tc>
                  <a:txBody>
                    <a:bodyPr/>
                    <a:lstStyle/>
                    <a:p>
                      <a:pPr marL="342900" marR="0" lvl="0" indent="-342900">
                        <a:lnSpc>
                          <a:spcPct val="115000"/>
                        </a:lnSpc>
                        <a:spcBef>
                          <a:spcPts val="0"/>
                        </a:spcBef>
                        <a:spcAft>
                          <a:spcPts val="0"/>
                        </a:spcAft>
                        <a:buFont typeface="Wingdings"/>
                        <a:buChar char=""/>
                      </a:pPr>
                      <a:r>
                        <a:rPr lang="en-US" sz="900" b="1" dirty="0">
                          <a:effectLst/>
                        </a:rPr>
                        <a:t>Proposed rental rate formula aligned with timber stumpage, deciduous timber, OSB and pulp, conventional oil and gas and oil sands royalties.</a:t>
                      </a:r>
                      <a:endParaRPr lang="en-CA" sz="900" b="1" dirty="0">
                        <a:effectLst/>
                        <a:latin typeface="Calibri"/>
                        <a:ea typeface="Calibri"/>
                        <a:cs typeface="Times New Roman"/>
                      </a:endParaRPr>
                    </a:p>
                  </a:txBody>
                  <a:tcPr marL="44180" marR="44180" marT="0" marB="0"/>
                </a:tc>
              </a:tr>
              <a:tr h="592129">
                <a:tc>
                  <a:txBody>
                    <a:bodyPr/>
                    <a:lstStyle/>
                    <a:p>
                      <a:pPr marL="342900" marR="0" lvl="0" indent="-342900">
                        <a:lnSpc>
                          <a:spcPct val="115000"/>
                        </a:lnSpc>
                        <a:spcBef>
                          <a:spcPts val="0"/>
                        </a:spcBef>
                        <a:spcAft>
                          <a:spcPts val="0"/>
                        </a:spcAft>
                        <a:buFont typeface="Wingdings"/>
                        <a:buChar char=""/>
                      </a:pPr>
                      <a:r>
                        <a:rPr lang="en-US" sz="900" b="1" dirty="0">
                          <a:effectLst/>
                        </a:rPr>
                        <a:t>Rental rate formula calculated using:</a:t>
                      </a:r>
                      <a:endParaRPr lang="en-CA" sz="900" b="1" dirty="0">
                        <a:effectLst/>
                      </a:endParaRPr>
                    </a:p>
                    <a:p>
                      <a:pPr marL="342900" marR="0" lvl="0" indent="-342900">
                        <a:lnSpc>
                          <a:spcPct val="115000"/>
                        </a:lnSpc>
                        <a:spcBef>
                          <a:spcPts val="0"/>
                        </a:spcBef>
                        <a:spcAft>
                          <a:spcPts val="0"/>
                        </a:spcAft>
                        <a:buFont typeface="Courier New"/>
                        <a:buChar char="o"/>
                      </a:pPr>
                      <a:r>
                        <a:rPr lang="en-US" sz="900" b="1" dirty="0">
                          <a:effectLst/>
                        </a:rPr>
                        <a:t>Weight gain of cattle.</a:t>
                      </a:r>
                      <a:endParaRPr lang="en-CA" sz="900" b="1" dirty="0">
                        <a:effectLst/>
                      </a:endParaRPr>
                    </a:p>
                    <a:p>
                      <a:pPr marL="342900" marR="0" lvl="0" indent="-342900">
                        <a:lnSpc>
                          <a:spcPct val="115000"/>
                        </a:lnSpc>
                        <a:spcBef>
                          <a:spcPts val="0"/>
                        </a:spcBef>
                        <a:spcAft>
                          <a:spcPts val="0"/>
                        </a:spcAft>
                        <a:buFont typeface="Courier New"/>
                        <a:buChar char="o"/>
                      </a:pPr>
                      <a:r>
                        <a:rPr lang="en-US" sz="900" b="1" dirty="0">
                          <a:effectLst/>
                        </a:rPr>
                        <a:t>Average price of cattle.</a:t>
                      </a:r>
                      <a:endParaRPr lang="en-CA" sz="900" b="1" dirty="0">
                        <a:effectLst/>
                      </a:endParaRPr>
                    </a:p>
                    <a:p>
                      <a:pPr marL="342900" marR="0" lvl="0" indent="-342900">
                        <a:lnSpc>
                          <a:spcPct val="115000"/>
                        </a:lnSpc>
                        <a:spcBef>
                          <a:spcPts val="0"/>
                        </a:spcBef>
                        <a:spcAft>
                          <a:spcPts val="0"/>
                        </a:spcAft>
                        <a:buFont typeface="Courier New"/>
                        <a:buChar char="o"/>
                      </a:pPr>
                      <a:r>
                        <a:rPr lang="en-US" sz="900" b="1" dirty="0">
                          <a:effectLst/>
                        </a:rPr>
                        <a:t>Zone percentages (based on grazing zones).</a:t>
                      </a:r>
                      <a:endParaRPr lang="en-CA" sz="900" b="1" dirty="0">
                        <a:effectLst/>
                        <a:latin typeface="Calibri"/>
                        <a:ea typeface="Calibri"/>
                        <a:cs typeface="Times New Roman"/>
                      </a:endParaRPr>
                    </a:p>
                  </a:txBody>
                  <a:tcPr marL="44180" marR="44180" marT="0" marB="0"/>
                </a:tc>
                <a:tc>
                  <a:txBody>
                    <a:bodyPr/>
                    <a:lstStyle/>
                    <a:p>
                      <a:pPr marL="342900" marR="0" lvl="0" indent="-342900">
                        <a:lnSpc>
                          <a:spcPct val="115000"/>
                        </a:lnSpc>
                        <a:spcBef>
                          <a:spcPts val="0"/>
                        </a:spcBef>
                        <a:spcAft>
                          <a:spcPts val="0"/>
                        </a:spcAft>
                        <a:buFont typeface="Wingdings"/>
                        <a:buChar char=""/>
                      </a:pPr>
                      <a:r>
                        <a:rPr lang="en-US" sz="900" b="1" dirty="0">
                          <a:effectLst/>
                        </a:rPr>
                        <a:t>Rental rate formula calculated using:</a:t>
                      </a:r>
                      <a:endParaRPr lang="en-CA" sz="900" b="1" dirty="0">
                        <a:effectLst/>
                      </a:endParaRPr>
                    </a:p>
                    <a:p>
                      <a:pPr marL="342900" marR="0" lvl="0" indent="-342900">
                        <a:lnSpc>
                          <a:spcPct val="115000"/>
                        </a:lnSpc>
                        <a:spcBef>
                          <a:spcPts val="0"/>
                        </a:spcBef>
                        <a:spcAft>
                          <a:spcPts val="0"/>
                        </a:spcAft>
                        <a:buFont typeface="Courier New"/>
                        <a:buChar char="o"/>
                      </a:pPr>
                      <a:r>
                        <a:rPr lang="en-US" sz="900" b="1" dirty="0">
                          <a:effectLst/>
                        </a:rPr>
                        <a:t>Market value of cattle.</a:t>
                      </a:r>
                      <a:endParaRPr lang="en-CA" sz="900" b="1" dirty="0">
                        <a:effectLst/>
                      </a:endParaRPr>
                    </a:p>
                    <a:p>
                      <a:pPr marL="342900" marR="0" lvl="0" indent="-342900">
                        <a:lnSpc>
                          <a:spcPct val="115000"/>
                        </a:lnSpc>
                        <a:spcBef>
                          <a:spcPts val="0"/>
                        </a:spcBef>
                        <a:spcAft>
                          <a:spcPts val="0"/>
                        </a:spcAft>
                        <a:buFont typeface="Courier New"/>
                        <a:buChar char="o"/>
                      </a:pPr>
                      <a:r>
                        <a:rPr lang="en-US" sz="900" b="1" dirty="0">
                          <a:effectLst/>
                        </a:rPr>
                        <a:t>Input, investment and operating costs of disposition holder (Grazing Lease Cost Study).</a:t>
                      </a:r>
                      <a:endParaRPr lang="en-CA" sz="900" b="1" dirty="0">
                        <a:effectLst/>
                        <a:latin typeface="Calibri"/>
                        <a:ea typeface="Calibri"/>
                        <a:cs typeface="Times New Roman"/>
                      </a:endParaRPr>
                    </a:p>
                  </a:txBody>
                  <a:tcPr marL="44180" marR="44180" marT="0" marB="0"/>
                </a:tc>
              </a:tr>
              <a:tr h="1776386">
                <a:tc>
                  <a:txBody>
                    <a:bodyPr/>
                    <a:lstStyle/>
                    <a:p>
                      <a:pPr marL="342900" marR="0" lvl="0" indent="-342900">
                        <a:lnSpc>
                          <a:spcPct val="115000"/>
                        </a:lnSpc>
                        <a:spcBef>
                          <a:spcPts val="0"/>
                        </a:spcBef>
                        <a:spcAft>
                          <a:spcPts val="0"/>
                        </a:spcAft>
                        <a:buFont typeface="Wingdings"/>
                        <a:buChar char=""/>
                      </a:pPr>
                      <a:r>
                        <a:rPr lang="en-US" sz="900" b="1" dirty="0">
                          <a:effectLst/>
                        </a:rPr>
                        <a:t>Three grazing zones with separate rates and zonal royalties:</a:t>
                      </a:r>
                      <a:endParaRPr lang="en-CA" sz="900" b="1" dirty="0">
                        <a:effectLst/>
                      </a:endParaRPr>
                    </a:p>
                    <a:p>
                      <a:pPr marL="342900" marR="0" lvl="0" indent="-342900">
                        <a:lnSpc>
                          <a:spcPct val="115000"/>
                        </a:lnSpc>
                        <a:spcBef>
                          <a:spcPts val="0"/>
                        </a:spcBef>
                        <a:spcAft>
                          <a:spcPts val="0"/>
                        </a:spcAft>
                        <a:buFont typeface="Courier New"/>
                        <a:buChar char="o"/>
                      </a:pPr>
                      <a:r>
                        <a:rPr lang="en-US" sz="900" b="1" dirty="0">
                          <a:effectLst/>
                        </a:rPr>
                        <a:t>Zone A = $2.79/AUM (rent); 10% (royalty)</a:t>
                      </a:r>
                      <a:endParaRPr lang="en-CA" sz="900" b="1" dirty="0">
                        <a:effectLst/>
                      </a:endParaRPr>
                    </a:p>
                    <a:p>
                      <a:pPr marL="342900" marR="0" lvl="0" indent="-342900">
                        <a:lnSpc>
                          <a:spcPct val="115000"/>
                        </a:lnSpc>
                        <a:spcBef>
                          <a:spcPts val="0"/>
                        </a:spcBef>
                        <a:spcAft>
                          <a:spcPts val="0"/>
                        </a:spcAft>
                        <a:buFont typeface="Courier New"/>
                        <a:buChar char="o"/>
                      </a:pPr>
                      <a:r>
                        <a:rPr lang="en-US" sz="900" b="1" dirty="0">
                          <a:effectLst/>
                        </a:rPr>
                        <a:t>Zone B = $2.32/AUM (rent); 8</a:t>
                      </a:r>
                      <a:r>
                        <a:rPr lang="en-US" sz="900" b="1" baseline="30000" dirty="0">
                          <a:effectLst/>
                        </a:rPr>
                        <a:t>1/3</a:t>
                      </a:r>
                      <a:r>
                        <a:rPr lang="en-US" sz="900" b="1" dirty="0">
                          <a:effectLst/>
                        </a:rPr>
                        <a:t> % (royalty)</a:t>
                      </a:r>
                      <a:endParaRPr lang="en-CA" sz="900" b="1" dirty="0">
                        <a:effectLst/>
                      </a:endParaRPr>
                    </a:p>
                    <a:p>
                      <a:pPr marL="342900" marR="0" lvl="0" indent="-342900">
                        <a:lnSpc>
                          <a:spcPct val="115000"/>
                        </a:lnSpc>
                        <a:spcBef>
                          <a:spcPts val="0"/>
                        </a:spcBef>
                        <a:spcAft>
                          <a:spcPts val="0"/>
                        </a:spcAft>
                        <a:buFont typeface="Courier New"/>
                        <a:buChar char="o"/>
                      </a:pPr>
                      <a:r>
                        <a:rPr lang="en-US" sz="900" b="1" dirty="0">
                          <a:effectLst/>
                        </a:rPr>
                        <a:t>Zone C = $1.39/AUM (rent); 5% (royalty)</a:t>
                      </a:r>
                      <a:endParaRPr lang="en-CA" sz="900" b="1" dirty="0">
                        <a:effectLst/>
                      </a:endParaRPr>
                    </a:p>
                    <a:p>
                      <a:pPr marL="0" marR="0">
                        <a:lnSpc>
                          <a:spcPct val="115000"/>
                        </a:lnSpc>
                        <a:spcBef>
                          <a:spcPts val="0"/>
                        </a:spcBef>
                        <a:spcAft>
                          <a:spcPts val="0"/>
                        </a:spcAft>
                      </a:pPr>
                      <a:r>
                        <a:rPr lang="en-US" sz="900" b="1" dirty="0">
                          <a:effectLst/>
                        </a:rPr>
                        <a:t> </a:t>
                      </a:r>
                      <a:endParaRPr lang="en-CA" sz="900" b="1" dirty="0">
                        <a:effectLst/>
                      </a:endParaRPr>
                    </a:p>
                    <a:p>
                      <a:pPr marL="342900" marR="0" lvl="0" indent="-342900">
                        <a:lnSpc>
                          <a:spcPct val="115000"/>
                        </a:lnSpc>
                        <a:spcBef>
                          <a:spcPts val="0"/>
                        </a:spcBef>
                        <a:spcAft>
                          <a:spcPts val="0"/>
                        </a:spcAft>
                        <a:buFont typeface="Wingdings"/>
                        <a:buChar char=""/>
                      </a:pPr>
                      <a:r>
                        <a:rPr lang="en-US" sz="900" b="1" dirty="0">
                          <a:effectLst/>
                        </a:rPr>
                        <a:t>Originally designed to account for longer distance to market faced by northern producers and to encourage settlement of northern Alberta.</a:t>
                      </a:r>
                      <a:endParaRPr lang="en-CA" sz="900" b="1" dirty="0">
                        <a:effectLst/>
                      </a:endParaRPr>
                    </a:p>
                    <a:p>
                      <a:pPr marL="90170" marR="0">
                        <a:lnSpc>
                          <a:spcPct val="115000"/>
                        </a:lnSpc>
                        <a:spcBef>
                          <a:spcPts val="0"/>
                        </a:spcBef>
                        <a:spcAft>
                          <a:spcPts val="0"/>
                        </a:spcAft>
                      </a:pPr>
                      <a:r>
                        <a:rPr lang="en-US" sz="900" b="1" dirty="0">
                          <a:effectLst/>
                        </a:rPr>
                        <a:t> </a:t>
                      </a:r>
                      <a:endParaRPr lang="en-CA" sz="900" b="1" dirty="0">
                        <a:effectLst/>
                      </a:endParaRPr>
                    </a:p>
                    <a:p>
                      <a:pPr marL="342900" marR="0" lvl="0" indent="-342900">
                        <a:lnSpc>
                          <a:spcPct val="115000"/>
                        </a:lnSpc>
                        <a:spcBef>
                          <a:spcPts val="0"/>
                        </a:spcBef>
                        <a:spcAft>
                          <a:spcPts val="0"/>
                        </a:spcAft>
                        <a:buFont typeface="Wingdings"/>
                        <a:buChar char=""/>
                      </a:pPr>
                      <a:r>
                        <a:rPr lang="en-US" sz="900" b="1" dirty="0">
                          <a:effectLst/>
                        </a:rPr>
                        <a:t>Different charges per AUM in the grazing zones.</a:t>
                      </a:r>
                      <a:endParaRPr lang="en-CA" sz="900" b="1" dirty="0">
                        <a:effectLst/>
                      </a:endParaRPr>
                    </a:p>
                    <a:p>
                      <a:pPr marL="0" marR="0">
                        <a:lnSpc>
                          <a:spcPct val="115000"/>
                        </a:lnSpc>
                        <a:spcBef>
                          <a:spcPts val="0"/>
                        </a:spcBef>
                        <a:spcAft>
                          <a:spcPts val="0"/>
                        </a:spcAft>
                      </a:pPr>
                      <a:r>
                        <a:rPr lang="en-US" sz="900" b="1" dirty="0">
                          <a:effectLst/>
                        </a:rPr>
                        <a:t> </a:t>
                      </a:r>
                      <a:endParaRPr lang="en-CA" sz="900" b="1" dirty="0">
                        <a:effectLst/>
                      </a:endParaRPr>
                    </a:p>
                    <a:p>
                      <a:pPr marL="342900" marR="0" lvl="0" indent="-342900">
                        <a:lnSpc>
                          <a:spcPct val="115000"/>
                        </a:lnSpc>
                        <a:spcBef>
                          <a:spcPts val="0"/>
                        </a:spcBef>
                        <a:spcAft>
                          <a:spcPts val="0"/>
                        </a:spcAft>
                        <a:buFont typeface="Wingdings"/>
                        <a:buChar char=""/>
                      </a:pPr>
                      <a:r>
                        <a:rPr lang="en-US" sz="900" b="1" dirty="0">
                          <a:effectLst/>
                        </a:rPr>
                        <a:t>Zonal royalties are fixed for each grazing zone.</a:t>
                      </a:r>
                      <a:endParaRPr lang="en-CA" sz="900" b="1" dirty="0">
                        <a:effectLst/>
                        <a:latin typeface="Calibri"/>
                        <a:ea typeface="Calibri"/>
                        <a:cs typeface="Times New Roman"/>
                      </a:endParaRPr>
                    </a:p>
                  </a:txBody>
                  <a:tcPr marL="44180" marR="44180" marT="0" marB="0"/>
                </a:tc>
                <a:tc>
                  <a:txBody>
                    <a:bodyPr/>
                    <a:lstStyle/>
                    <a:p>
                      <a:pPr marL="342900" marR="0" lvl="0" indent="-342900">
                        <a:lnSpc>
                          <a:spcPct val="115000"/>
                        </a:lnSpc>
                        <a:spcBef>
                          <a:spcPts val="0"/>
                        </a:spcBef>
                        <a:spcAft>
                          <a:spcPts val="0"/>
                        </a:spcAft>
                        <a:buFont typeface="Wingdings"/>
                        <a:buChar char=""/>
                      </a:pPr>
                      <a:r>
                        <a:rPr lang="en-US" sz="900" b="1" dirty="0">
                          <a:effectLst/>
                        </a:rPr>
                        <a:t>Elimination of three grazing zones and replacement with a two zone system that captures minimum rental rate of $2.30/AUM in Zone 1 and $1.30/AUM in Zone 2 with incremental royalties increasing as profits increase: </a:t>
                      </a:r>
                      <a:endParaRPr lang="en-CA" sz="900" b="1" dirty="0">
                        <a:effectLst/>
                      </a:endParaRPr>
                    </a:p>
                    <a:p>
                      <a:pPr marL="342900" marR="0" lvl="0" indent="-342900">
                        <a:lnSpc>
                          <a:spcPct val="115000"/>
                        </a:lnSpc>
                        <a:spcBef>
                          <a:spcPts val="0"/>
                        </a:spcBef>
                        <a:spcAft>
                          <a:spcPts val="0"/>
                        </a:spcAft>
                        <a:buFont typeface="Courier New"/>
                        <a:buChar char="o"/>
                      </a:pPr>
                      <a:r>
                        <a:rPr lang="en-US" sz="900" b="1" dirty="0">
                          <a:effectLst/>
                        </a:rPr>
                        <a:t>↑ cattle prices = ↑ royalties</a:t>
                      </a:r>
                      <a:endParaRPr lang="en-CA" sz="900" b="1" dirty="0">
                        <a:effectLst/>
                      </a:endParaRPr>
                    </a:p>
                    <a:p>
                      <a:pPr marL="342900" marR="0" lvl="0" indent="-342900">
                        <a:lnSpc>
                          <a:spcPct val="115000"/>
                        </a:lnSpc>
                        <a:spcBef>
                          <a:spcPts val="0"/>
                        </a:spcBef>
                        <a:spcAft>
                          <a:spcPts val="0"/>
                        </a:spcAft>
                        <a:buFont typeface="Courier New"/>
                        <a:buChar char="o"/>
                      </a:pPr>
                      <a:r>
                        <a:rPr lang="en-US" sz="900" b="1" dirty="0">
                          <a:effectLst/>
                        </a:rPr>
                        <a:t>↓ cattle prices = ↓ royalties (to $2.30 or $1.30/AUM)</a:t>
                      </a:r>
                      <a:endParaRPr lang="en-CA" sz="900" b="1" dirty="0">
                        <a:effectLst/>
                      </a:endParaRPr>
                    </a:p>
                    <a:p>
                      <a:pPr marL="0" marR="0">
                        <a:lnSpc>
                          <a:spcPct val="115000"/>
                        </a:lnSpc>
                        <a:spcBef>
                          <a:spcPts val="0"/>
                        </a:spcBef>
                        <a:spcAft>
                          <a:spcPts val="0"/>
                        </a:spcAft>
                      </a:pPr>
                      <a:r>
                        <a:rPr lang="en-US" sz="900" b="1" dirty="0">
                          <a:effectLst/>
                        </a:rPr>
                        <a:t> </a:t>
                      </a:r>
                      <a:endParaRPr lang="en-CA" sz="900" b="1" dirty="0">
                        <a:effectLst/>
                      </a:endParaRPr>
                    </a:p>
                    <a:p>
                      <a:pPr marL="342900" marR="0" lvl="0" indent="-342900">
                        <a:lnSpc>
                          <a:spcPct val="115000"/>
                        </a:lnSpc>
                        <a:spcBef>
                          <a:spcPts val="0"/>
                        </a:spcBef>
                        <a:spcAft>
                          <a:spcPts val="0"/>
                        </a:spcAft>
                        <a:buFont typeface="Wingdings"/>
                        <a:buChar char=""/>
                      </a:pPr>
                      <a:r>
                        <a:rPr lang="en-US" sz="900" b="1" dirty="0">
                          <a:effectLst/>
                        </a:rPr>
                        <a:t>Distance to market no longer applicable.</a:t>
                      </a:r>
                      <a:endParaRPr lang="en-CA" sz="900" b="1" dirty="0">
                        <a:effectLst/>
                      </a:endParaRPr>
                    </a:p>
                    <a:p>
                      <a:pPr marL="0" marR="0">
                        <a:lnSpc>
                          <a:spcPct val="115000"/>
                        </a:lnSpc>
                        <a:spcBef>
                          <a:spcPts val="0"/>
                        </a:spcBef>
                        <a:spcAft>
                          <a:spcPts val="0"/>
                        </a:spcAft>
                      </a:pPr>
                      <a:r>
                        <a:rPr lang="en-US" sz="900" b="1" dirty="0">
                          <a:effectLst/>
                        </a:rPr>
                        <a:t> </a:t>
                      </a:r>
                      <a:endParaRPr lang="en-CA" sz="900" b="1" dirty="0">
                        <a:effectLst/>
                      </a:endParaRPr>
                    </a:p>
                    <a:p>
                      <a:pPr marL="342900" marR="0" lvl="0" indent="-342900">
                        <a:lnSpc>
                          <a:spcPct val="115000"/>
                        </a:lnSpc>
                        <a:spcBef>
                          <a:spcPts val="0"/>
                        </a:spcBef>
                        <a:spcAft>
                          <a:spcPts val="0"/>
                        </a:spcAft>
                        <a:buFont typeface="Wingdings"/>
                        <a:buChar char=""/>
                      </a:pPr>
                      <a:r>
                        <a:rPr lang="en-US" sz="900" b="1" dirty="0">
                          <a:effectLst/>
                        </a:rPr>
                        <a:t>Incremental royalties are responsive to market conditions and equal across the Province.</a:t>
                      </a:r>
                      <a:endParaRPr lang="en-CA" sz="900" b="1" dirty="0">
                        <a:effectLst/>
                        <a:latin typeface="Calibri"/>
                        <a:ea typeface="Calibri"/>
                        <a:cs typeface="Times New Roman"/>
                      </a:endParaRPr>
                    </a:p>
                  </a:txBody>
                  <a:tcPr marL="44180" marR="44180" marT="0" marB="0"/>
                </a:tc>
              </a:tr>
              <a:tr h="928427">
                <a:tc>
                  <a:txBody>
                    <a:bodyPr/>
                    <a:lstStyle/>
                    <a:p>
                      <a:pPr marL="342900" marR="0" lvl="0" indent="-342900">
                        <a:lnSpc>
                          <a:spcPct val="115000"/>
                        </a:lnSpc>
                        <a:spcBef>
                          <a:spcPts val="0"/>
                        </a:spcBef>
                        <a:spcAft>
                          <a:spcPts val="0"/>
                        </a:spcAft>
                        <a:buFont typeface="Wingdings"/>
                        <a:buChar char=""/>
                      </a:pPr>
                      <a:r>
                        <a:rPr lang="en-US" sz="900" b="1" dirty="0">
                          <a:effectLst/>
                        </a:rPr>
                        <a:t>Rental rates have been frozen since 1994.</a:t>
                      </a:r>
                      <a:endParaRPr lang="en-CA" sz="900" b="1" dirty="0">
                        <a:effectLst/>
                      </a:endParaRPr>
                    </a:p>
                    <a:p>
                      <a:pPr marL="342900" marR="0" lvl="0" indent="-342900">
                        <a:lnSpc>
                          <a:spcPct val="115000"/>
                        </a:lnSpc>
                        <a:spcBef>
                          <a:spcPts val="0"/>
                        </a:spcBef>
                        <a:spcAft>
                          <a:spcPts val="0"/>
                        </a:spcAft>
                        <a:buFont typeface="Wingdings"/>
                        <a:buChar char=""/>
                      </a:pPr>
                      <a:r>
                        <a:rPr lang="en-US" sz="900" b="1" dirty="0">
                          <a:effectLst/>
                        </a:rPr>
                        <a:t>Lacks transparency (both formula and frozen fees).</a:t>
                      </a:r>
                      <a:endParaRPr lang="en-CA" sz="900" b="1" dirty="0">
                        <a:effectLst/>
                      </a:endParaRPr>
                    </a:p>
                    <a:p>
                      <a:pPr marL="342900" marR="0" lvl="0" indent="-342900">
                        <a:lnSpc>
                          <a:spcPct val="115000"/>
                        </a:lnSpc>
                        <a:spcBef>
                          <a:spcPts val="0"/>
                        </a:spcBef>
                        <a:spcAft>
                          <a:spcPts val="0"/>
                        </a:spcAft>
                        <a:buFont typeface="Wingdings"/>
                        <a:buChar char=""/>
                      </a:pPr>
                      <a:r>
                        <a:rPr lang="en-US" sz="900" b="1" dirty="0">
                          <a:effectLst/>
                        </a:rPr>
                        <a:t>Not based on relevant cost structures incurred by leaseholder.</a:t>
                      </a:r>
                      <a:endParaRPr lang="en-CA" sz="900" b="1" dirty="0">
                        <a:effectLst/>
                      </a:endParaRPr>
                    </a:p>
                    <a:p>
                      <a:pPr marL="342900" marR="0" lvl="0" indent="-342900">
                        <a:lnSpc>
                          <a:spcPct val="115000"/>
                        </a:lnSpc>
                        <a:spcBef>
                          <a:spcPts val="0"/>
                        </a:spcBef>
                        <a:spcAft>
                          <a:spcPts val="0"/>
                        </a:spcAft>
                        <a:buFont typeface="Wingdings"/>
                        <a:buChar char=""/>
                      </a:pPr>
                      <a:r>
                        <a:rPr lang="en-US" sz="900" b="1" dirty="0">
                          <a:effectLst/>
                        </a:rPr>
                        <a:t>Unresponsive to market conditions (frozen fees).</a:t>
                      </a:r>
                      <a:endParaRPr lang="en-CA" sz="900" b="1" dirty="0">
                        <a:effectLst/>
                        <a:latin typeface="Calibri"/>
                        <a:ea typeface="Calibri"/>
                        <a:cs typeface="Times New Roman"/>
                      </a:endParaRPr>
                    </a:p>
                  </a:txBody>
                  <a:tcPr marL="44180" marR="44180" marT="0" marB="0"/>
                </a:tc>
                <a:tc>
                  <a:txBody>
                    <a:bodyPr/>
                    <a:lstStyle/>
                    <a:p>
                      <a:pPr marL="342900" marR="0" lvl="0" indent="-342900">
                        <a:lnSpc>
                          <a:spcPct val="115000"/>
                        </a:lnSpc>
                        <a:spcBef>
                          <a:spcPts val="0"/>
                        </a:spcBef>
                        <a:spcAft>
                          <a:spcPts val="0"/>
                        </a:spcAft>
                        <a:buFont typeface="Wingdings"/>
                        <a:buChar char=""/>
                      </a:pPr>
                      <a:r>
                        <a:rPr lang="en-US" sz="900" b="1" dirty="0">
                          <a:effectLst/>
                        </a:rPr>
                        <a:t>Proposed rental rate formula applies a two zone formula that would be calculated each year.</a:t>
                      </a:r>
                      <a:endParaRPr lang="en-CA" sz="900" b="1" dirty="0">
                        <a:effectLst/>
                      </a:endParaRPr>
                    </a:p>
                    <a:p>
                      <a:pPr marL="342900" marR="0" lvl="0" indent="-342900">
                        <a:lnSpc>
                          <a:spcPct val="115000"/>
                        </a:lnSpc>
                        <a:spcBef>
                          <a:spcPts val="0"/>
                        </a:spcBef>
                        <a:spcAft>
                          <a:spcPts val="0"/>
                        </a:spcAft>
                        <a:buFont typeface="Wingdings"/>
                        <a:buChar char=""/>
                      </a:pPr>
                      <a:r>
                        <a:rPr lang="en-US" sz="900" b="1" dirty="0">
                          <a:effectLst/>
                        </a:rPr>
                        <a:t>Transparent and defendable.</a:t>
                      </a:r>
                      <a:endParaRPr lang="en-CA" sz="900" b="1" dirty="0">
                        <a:effectLst/>
                      </a:endParaRPr>
                    </a:p>
                    <a:p>
                      <a:pPr marL="342900" marR="0" lvl="0" indent="-342900">
                        <a:lnSpc>
                          <a:spcPct val="115000"/>
                        </a:lnSpc>
                        <a:spcBef>
                          <a:spcPts val="0"/>
                        </a:spcBef>
                        <a:spcAft>
                          <a:spcPts val="0"/>
                        </a:spcAft>
                        <a:buFont typeface="Wingdings"/>
                        <a:buChar char=""/>
                      </a:pPr>
                      <a:r>
                        <a:rPr lang="en-US" sz="900" b="1" dirty="0">
                          <a:effectLst/>
                        </a:rPr>
                        <a:t>Based on relevant cost structures incurred by leaseholders (cost study).</a:t>
                      </a:r>
                      <a:endParaRPr lang="en-CA" sz="900" b="1" dirty="0">
                        <a:effectLst/>
                      </a:endParaRPr>
                    </a:p>
                    <a:p>
                      <a:pPr marL="342900" marR="0" lvl="0" indent="-342900">
                        <a:lnSpc>
                          <a:spcPct val="115000"/>
                        </a:lnSpc>
                        <a:spcBef>
                          <a:spcPts val="0"/>
                        </a:spcBef>
                        <a:spcAft>
                          <a:spcPts val="0"/>
                        </a:spcAft>
                        <a:buFont typeface="Wingdings"/>
                        <a:buChar char=""/>
                      </a:pPr>
                      <a:r>
                        <a:rPr lang="en-US" sz="900" b="1" dirty="0">
                          <a:effectLst/>
                        </a:rPr>
                        <a:t>Responsive to market conditions</a:t>
                      </a:r>
                      <a:r>
                        <a:rPr lang="en-US" sz="900" b="1" dirty="0" smtClean="0">
                          <a:effectLst/>
                        </a:rPr>
                        <a:t>.</a:t>
                      </a:r>
                      <a:endParaRPr lang="en-CA" sz="900" b="1" dirty="0">
                        <a:effectLst/>
                      </a:endParaRPr>
                    </a:p>
                  </a:txBody>
                  <a:tcPr marL="44180" marR="44180" marT="0" marB="0"/>
                </a:tc>
              </a:tr>
            </a:tbl>
          </a:graphicData>
        </a:graphic>
      </p:graphicFrame>
      <p:sp>
        <p:nvSpPr>
          <p:cNvPr id="3" name="Title 1"/>
          <p:cNvSpPr txBox="1">
            <a:spLocks/>
          </p:cNvSpPr>
          <p:nvPr/>
        </p:nvSpPr>
        <p:spPr>
          <a:xfrm>
            <a:off x="457200" y="457200"/>
            <a:ext cx="7848600" cy="731838"/>
          </a:xfrm>
          <a:prstGeom prst="rect">
            <a:avLst/>
          </a:prstGeom>
        </p:spPr>
        <p:txBody>
          <a:bodyPr/>
          <a:lstStyle>
            <a:lvl1pPr algn="l" defTabSz="914400" rtl="0" eaLnBrk="1" latinLnBrk="0" hangingPunct="1">
              <a:spcBef>
                <a:spcPct val="0"/>
              </a:spcBef>
              <a:buNone/>
              <a:defRPr sz="2800" b="1" kern="1200">
                <a:solidFill>
                  <a:schemeClr val="accent3"/>
                </a:solidFill>
                <a:latin typeface="+mj-lt"/>
                <a:ea typeface="+mj-ea"/>
                <a:cs typeface="+mj-cs"/>
              </a:defRPr>
            </a:lvl1pPr>
          </a:lstStyle>
          <a:p>
            <a:r>
              <a:rPr lang="en-CA" dirty="0" smtClean="0"/>
              <a:t>Grazing Lease Rents – Summary of Changes</a:t>
            </a:r>
            <a:endParaRPr lang="en-CA" dirty="0"/>
          </a:p>
        </p:txBody>
      </p:sp>
    </p:spTree>
    <p:extLst>
      <p:ext uri="{BB962C8B-B14F-4D97-AF65-F5344CB8AC3E}">
        <p14:creationId xmlns:p14="http://schemas.microsoft.com/office/powerpoint/2010/main" val="6074344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315200" cy="731838"/>
          </a:xfrm>
        </p:spPr>
        <p:txBody>
          <a:bodyPr/>
          <a:lstStyle/>
          <a:p>
            <a:r>
              <a:rPr lang="en-CA" dirty="0" smtClean="0"/>
              <a:t>Assignment Fees – Summary of Changes</a:t>
            </a:r>
            <a:endParaRPr lang="en-CA"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0688084"/>
              </p:ext>
            </p:extLst>
          </p:nvPr>
        </p:nvGraphicFramePr>
        <p:xfrm>
          <a:off x="457200" y="990600"/>
          <a:ext cx="8534400" cy="5233004"/>
        </p:xfrm>
        <a:graphic>
          <a:graphicData uri="http://schemas.openxmlformats.org/drawingml/2006/table">
            <a:tbl>
              <a:tblPr firstRow="1" firstCol="1" bandRow="1">
                <a:tableStyleId>{D7AC3CCA-C797-4891-BE02-D94E43425B78}</a:tableStyleId>
              </a:tblPr>
              <a:tblGrid>
                <a:gridCol w="4495800"/>
                <a:gridCol w="4038600"/>
              </a:tblGrid>
              <a:tr h="123854">
                <a:tc>
                  <a:txBody>
                    <a:bodyPr/>
                    <a:lstStyle/>
                    <a:p>
                      <a:pPr marL="0" marR="0" algn="ctr">
                        <a:lnSpc>
                          <a:spcPct val="115000"/>
                        </a:lnSpc>
                        <a:spcBef>
                          <a:spcPts val="0"/>
                        </a:spcBef>
                        <a:spcAft>
                          <a:spcPts val="0"/>
                        </a:spcAft>
                      </a:pPr>
                      <a:r>
                        <a:rPr lang="en-US" sz="1000" dirty="0">
                          <a:effectLst/>
                        </a:rPr>
                        <a:t>Current Assignment Fees</a:t>
                      </a:r>
                      <a:endParaRPr lang="en-CA" sz="800" dirty="0">
                        <a:effectLst/>
                        <a:latin typeface="Calibri"/>
                        <a:ea typeface="Calibri"/>
                        <a:cs typeface="Times New Roman"/>
                      </a:endParaRPr>
                    </a:p>
                  </a:txBody>
                  <a:tcPr marL="37061" marR="37061" marT="0" marB="0" anchor="ctr"/>
                </a:tc>
                <a:tc>
                  <a:txBody>
                    <a:bodyPr/>
                    <a:lstStyle/>
                    <a:p>
                      <a:pPr marL="0" marR="0" algn="ctr">
                        <a:lnSpc>
                          <a:spcPct val="115000"/>
                        </a:lnSpc>
                        <a:spcBef>
                          <a:spcPts val="0"/>
                        </a:spcBef>
                        <a:spcAft>
                          <a:spcPts val="0"/>
                        </a:spcAft>
                      </a:pPr>
                      <a:r>
                        <a:rPr lang="en-US" sz="1000" dirty="0">
                          <a:effectLst/>
                        </a:rPr>
                        <a:t>Proposed Assignment Fees</a:t>
                      </a:r>
                      <a:endParaRPr lang="en-CA" sz="800" dirty="0">
                        <a:effectLst/>
                        <a:latin typeface="Calibri"/>
                        <a:ea typeface="Calibri"/>
                        <a:cs typeface="Times New Roman"/>
                      </a:endParaRPr>
                    </a:p>
                  </a:txBody>
                  <a:tcPr marL="37061" marR="37061" marT="0" marB="0" anchor="ctr"/>
                </a:tc>
              </a:tr>
              <a:tr h="272330">
                <a:tc>
                  <a:txBody>
                    <a:bodyPr/>
                    <a:lstStyle/>
                    <a:p>
                      <a:pPr marL="342900" marR="0" lvl="0" indent="-342900">
                        <a:lnSpc>
                          <a:spcPct val="115000"/>
                        </a:lnSpc>
                        <a:spcBef>
                          <a:spcPts val="0"/>
                        </a:spcBef>
                        <a:spcAft>
                          <a:spcPts val="0"/>
                        </a:spcAft>
                        <a:buFont typeface="Wingdings"/>
                        <a:buChar char=""/>
                      </a:pPr>
                      <a:r>
                        <a:rPr lang="en-US" sz="900" b="1" dirty="0">
                          <a:effectLst/>
                        </a:rPr>
                        <a:t>Assignment fees were designed to recover 50% of the capitalized value of a disposition resulting from such factors as grazing rights and rental rates.</a:t>
                      </a:r>
                      <a:endParaRPr lang="en-CA" sz="900" b="1" dirty="0">
                        <a:effectLst/>
                        <a:latin typeface="Calibri"/>
                        <a:ea typeface="Calibri"/>
                        <a:cs typeface="Times New Roman"/>
                      </a:endParaRPr>
                    </a:p>
                  </a:txBody>
                  <a:tcPr marL="37061" marR="37061" marT="0" marB="0"/>
                </a:tc>
                <a:tc>
                  <a:txBody>
                    <a:bodyPr/>
                    <a:lstStyle/>
                    <a:p>
                      <a:pPr marL="342900" marR="0" lvl="0" indent="-342900">
                        <a:lnSpc>
                          <a:spcPct val="115000"/>
                        </a:lnSpc>
                        <a:spcBef>
                          <a:spcPts val="0"/>
                        </a:spcBef>
                        <a:spcAft>
                          <a:spcPts val="0"/>
                        </a:spcAft>
                        <a:buFont typeface="Wingdings"/>
                        <a:buChar char=""/>
                      </a:pPr>
                      <a:r>
                        <a:rPr lang="en-US" sz="900" b="1" dirty="0">
                          <a:effectLst/>
                        </a:rPr>
                        <a:t>Proposed assignment fees will cover the administrative costs of registering the assignment.</a:t>
                      </a:r>
                      <a:endParaRPr lang="en-CA" sz="900" b="1" dirty="0">
                        <a:effectLst/>
                        <a:latin typeface="Calibri"/>
                        <a:ea typeface="Calibri"/>
                        <a:cs typeface="Times New Roman"/>
                      </a:endParaRPr>
                    </a:p>
                  </a:txBody>
                  <a:tcPr marL="37061" marR="37061" marT="0" marB="0"/>
                </a:tc>
              </a:tr>
              <a:tr h="266308">
                <a:tc>
                  <a:txBody>
                    <a:bodyPr/>
                    <a:lstStyle/>
                    <a:p>
                      <a:pPr marL="342900" marR="0" lvl="0" indent="-342900">
                        <a:lnSpc>
                          <a:spcPct val="115000"/>
                        </a:lnSpc>
                        <a:spcBef>
                          <a:spcPts val="0"/>
                        </a:spcBef>
                        <a:spcAft>
                          <a:spcPts val="0"/>
                        </a:spcAft>
                        <a:buFont typeface="Wingdings"/>
                        <a:buChar char=""/>
                      </a:pPr>
                      <a:r>
                        <a:rPr lang="en-US" sz="900" b="1" dirty="0">
                          <a:effectLst/>
                        </a:rPr>
                        <a:t>Assignment fee charged based on carrying capacity of land:</a:t>
                      </a:r>
                      <a:endParaRPr lang="en-CA" sz="900" b="1" dirty="0">
                        <a:effectLst/>
                      </a:endParaRPr>
                    </a:p>
                    <a:p>
                      <a:pPr marL="800100" marR="0" lvl="1" indent="-342900">
                        <a:lnSpc>
                          <a:spcPct val="115000"/>
                        </a:lnSpc>
                        <a:spcBef>
                          <a:spcPts val="0"/>
                        </a:spcBef>
                        <a:spcAft>
                          <a:spcPts val="0"/>
                        </a:spcAft>
                        <a:buFont typeface="Courier New"/>
                        <a:buChar char="o"/>
                      </a:pPr>
                      <a:r>
                        <a:rPr lang="en-US" sz="900" b="1" dirty="0">
                          <a:effectLst/>
                        </a:rPr>
                        <a:t>$ /AUM</a:t>
                      </a:r>
                      <a:endParaRPr lang="en-CA" sz="900" b="1" dirty="0">
                        <a:effectLst/>
                        <a:latin typeface="Calibri"/>
                        <a:ea typeface="Calibri"/>
                        <a:cs typeface="Times New Roman"/>
                      </a:endParaRPr>
                    </a:p>
                  </a:txBody>
                  <a:tcPr marL="37061" marR="37061" marT="0" marB="0"/>
                </a:tc>
                <a:tc>
                  <a:txBody>
                    <a:bodyPr/>
                    <a:lstStyle/>
                    <a:p>
                      <a:pPr marL="342900" marR="0" lvl="0" indent="-342900">
                        <a:lnSpc>
                          <a:spcPct val="115000"/>
                        </a:lnSpc>
                        <a:spcBef>
                          <a:spcPts val="0"/>
                        </a:spcBef>
                        <a:spcAft>
                          <a:spcPts val="0"/>
                        </a:spcAft>
                        <a:buFont typeface="Wingdings"/>
                        <a:buChar char=""/>
                      </a:pPr>
                      <a:r>
                        <a:rPr lang="en-US" sz="900" b="1" dirty="0">
                          <a:effectLst/>
                        </a:rPr>
                        <a:t>Administrative cost not based on carrying capacity.</a:t>
                      </a:r>
                      <a:endParaRPr lang="en-CA" sz="900" b="1" dirty="0">
                        <a:effectLst/>
                        <a:latin typeface="Calibri"/>
                        <a:ea typeface="Calibri"/>
                        <a:cs typeface="Times New Roman"/>
                      </a:endParaRPr>
                    </a:p>
                  </a:txBody>
                  <a:tcPr marL="37061" marR="37061" marT="0" marB="0"/>
                </a:tc>
              </a:tr>
              <a:tr h="1396358">
                <a:tc>
                  <a:txBody>
                    <a:bodyPr/>
                    <a:lstStyle/>
                    <a:p>
                      <a:pPr marL="342900" marR="0" lvl="0" indent="-342900">
                        <a:lnSpc>
                          <a:spcPct val="115000"/>
                        </a:lnSpc>
                        <a:spcBef>
                          <a:spcPts val="0"/>
                        </a:spcBef>
                        <a:spcAft>
                          <a:spcPts val="0"/>
                        </a:spcAft>
                        <a:buFont typeface="Wingdings"/>
                        <a:buChar char=""/>
                      </a:pPr>
                      <a:r>
                        <a:rPr lang="en-US" sz="900" b="1" dirty="0">
                          <a:effectLst/>
                        </a:rPr>
                        <a:t>These fees were originally calculated using a formula approach:</a:t>
                      </a:r>
                      <a:endParaRPr lang="en-CA" sz="900" b="1" dirty="0">
                        <a:effectLst/>
                      </a:endParaRPr>
                    </a:p>
                    <a:p>
                      <a:pPr marL="800100" marR="0" lvl="1" indent="-342900" algn="l" defTabSz="914400" rtl="0" eaLnBrk="1" latinLnBrk="0" hangingPunct="1">
                        <a:lnSpc>
                          <a:spcPct val="115000"/>
                        </a:lnSpc>
                        <a:spcBef>
                          <a:spcPts val="0"/>
                        </a:spcBef>
                        <a:spcAft>
                          <a:spcPts val="0"/>
                        </a:spcAft>
                        <a:buFont typeface="Courier New"/>
                        <a:buChar char="o"/>
                      </a:pPr>
                      <a:r>
                        <a:rPr lang="en-CA" sz="900" b="1" kern="1200" dirty="0">
                          <a:solidFill>
                            <a:schemeClr val="dk1"/>
                          </a:solidFill>
                          <a:effectLst/>
                          <a:latin typeface="+mn-lt"/>
                          <a:ea typeface="+mn-ea"/>
                          <a:cs typeface="+mn-cs"/>
                        </a:rPr>
                        <a:t> </a:t>
                      </a:r>
                      <a:r>
                        <a:rPr lang="en-CA" sz="900" b="1" kern="1200" dirty="0" smtClean="0">
                          <a:solidFill>
                            <a:schemeClr val="dk1"/>
                          </a:solidFill>
                          <a:effectLst/>
                          <a:latin typeface="+mn-lt"/>
                          <a:ea typeface="+mn-ea"/>
                          <a:cs typeface="+mn-cs"/>
                        </a:rPr>
                        <a:t>{</a:t>
                      </a:r>
                      <a:r>
                        <a:rPr lang="en-CA" sz="900" b="1" kern="1200" dirty="0">
                          <a:solidFill>
                            <a:schemeClr val="dk1"/>
                          </a:solidFill>
                          <a:effectLst/>
                          <a:latin typeface="+mn-lt"/>
                          <a:ea typeface="+mn-ea"/>
                          <a:cs typeface="+mn-cs"/>
                        </a:rPr>
                        <a:t>BPC + (BPC*CPC) + Constant + (BPC*LVC)}*0.5</a:t>
                      </a:r>
                    </a:p>
                    <a:p>
                      <a:pPr marL="800100" marR="0" lvl="1" indent="-342900" algn="l" defTabSz="914400" rtl="0" eaLnBrk="1" latinLnBrk="0" hangingPunct="1">
                        <a:lnSpc>
                          <a:spcPct val="115000"/>
                        </a:lnSpc>
                        <a:spcBef>
                          <a:spcPts val="0"/>
                        </a:spcBef>
                        <a:spcAft>
                          <a:spcPts val="0"/>
                        </a:spcAft>
                        <a:buFont typeface="Courier New"/>
                        <a:buChar char="o"/>
                      </a:pPr>
                      <a:r>
                        <a:rPr lang="en-CA" sz="900" b="1" kern="1200" dirty="0">
                          <a:solidFill>
                            <a:schemeClr val="dk1"/>
                          </a:solidFill>
                          <a:effectLst/>
                          <a:latin typeface="+mn-lt"/>
                          <a:ea typeface="+mn-ea"/>
                          <a:cs typeface="+mn-cs"/>
                        </a:rPr>
                        <a:t>BCP – Base Period Consideration</a:t>
                      </a:r>
                    </a:p>
                    <a:p>
                      <a:pPr marL="800100" marR="0" lvl="1" indent="-342900" algn="l" defTabSz="914400" rtl="0" eaLnBrk="1" latinLnBrk="0" hangingPunct="1">
                        <a:lnSpc>
                          <a:spcPct val="115000"/>
                        </a:lnSpc>
                        <a:spcBef>
                          <a:spcPts val="0"/>
                        </a:spcBef>
                        <a:spcAft>
                          <a:spcPts val="0"/>
                        </a:spcAft>
                        <a:buFont typeface="Courier New"/>
                        <a:buChar char="o"/>
                      </a:pPr>
                      <a:r>
                        <a:rPr lang="en-CA" sz="900" b="1" kern="1200" dirty="0">
                          <a:solidFill>
                            <a:schemeClr val="dk1"/>
                          </a:solidFill>
                          <a:effectLst/>
                          <a:latin typeface="+mn-lt"/>
                          <a:ea typeface="+mn-ea"/>
                          <a:cs typeface="+mn-cs"/>
                        </a:rPr>
                        <a:t>CPC – Cattle Price Change </a:t>
                      </a:r>
                    </a:p>
                    <a:p>
                      <a:pPr marL="800100" marR="0" lvl="1" indent="-342900" algn="l" defTabSz="914400" rtl="0" eaLnBrk="1" latinLnBrk="0" hangingPunct="1">
                        <a:lnSpc>
                          <a:spcPct val="115000"/>
                        </a:lnSpc>
                        <a:spcBef>
                          <a:spcPts val="0"/>
                        </a:spcBef>
                        <a:spcAft>
                          <a:spcPts val="0"/>
                        </a:spcAft>
                        <a:buFont typeface="Courier New"/>
                        <a:buChar char="o"/>
                      </a:pPr>
                      <a:r>
                        <a:rPr lang="en-CA" sz="900" b="1" kern="1200" dirty="0">
                          <a:solidFill>
                            <a:schemeClr val="dk1"/>
                          </a:solidFill>
                          <a:effectLst/>
                          <a:latin typeface="+mn-lt"/>
                          <a:ea typeface="+mn-ea"/>
                          <a:cs typeface="+mn-cs"/>
                        </a:rPr>
                        <a:t>LVC – Land Value</a:t>
                      </a:r>
                    </a:p>
                    <a:p>
                      <a:pPr marL="0" marR="0">
                        <a:lnSpc>
                          <a:spcPct val="115000"/>
                        </a:lnSpc>
                        <a:spcBef>
                          <a:spcPts val="0"/>
                        </a:spcBef>
                        <a:spcAft>
                          <a:spcPts val="0"/>
                        </a:spcAft>
                      </a:pPr>
                      <a:r>
                        <a:rPr lang="en-US" sz="900" b="1" dirty="0">
                          <a:effectLst/>
                        </a:rPr>
                        <a:t> </a:t>
                      </a:r>
                      <a:r>
                        <a:rPr lang="en-US" sz="900" b="1" dirty="0" smtClean="0">
                          <a:effectLst/>
                        </a:rPr>
                        <a:t>Considers</a:t>
                      </a:r>
                      <a:r>
                        <a:rPr lang="en-US" sz="900" b="1" dirty="0">
                          <a:effectLst/>
                        </a:rPr>
                        <a:t>:</a:t>
                      </a:r>
                      <a:endParaRPr lang="en-CA" sz="900" b="1" dirty="0">
                        <a:effectLst/>
                      </a:endParaRPr>
                    </a:p>
                    <a:p>
                      <a:pPr marL="800100" marR="0" lvl="1" indent="-342900">
                        <a:lnSpc>
                          <a:spcPct val="115000"/>
                        </a:lnSpc>
                        <a:spcBef>
                          <a:spcPts val="0"/>
                        </a:spcBef>
                        <a:spcAft>
                          <a:spcPts val="0"/>
                        </a:spcAft>
                        <a:buFont typeface="Courier New"/>
                        <a:buChar char="o"/>
                      </a:pPr>
                      <a:r>
                        <a:rPr lang="en-US" sz="900" b="1" dirty="0">
                          <a:effectLst/>
                        </a:rPr>
                        <a:t>Percentage change in cattle prices.</a:t>
                      </a:r>
                      <a:endParaRPr lang="en-CA" sz="900" b="1" dirty="0">
                        <a:effectLst/>
                      </a:endParaRPr>
                    </a:p>
                    <a:p>
                      <a:pPr marL="800100" marR="0" lvl="1" indent="-342900">
                        <a:lnSpc>
                          <a:spcPct val="115000"/>
                        </a:lnSpc>
                        <a:spcBef>
                          <a:spcPts val="0"/>
                        </a:spcBef>
                        <a:spcAft>
                          <a:spcPts val="0"/>
                        </a:spcAft>
                        <a:buFont typeface="Courier New"/>
                        <a:buChar char="o"/>
                      </a:pPr>
                      <a:r>
                        <a:rPr lang="en-US" sz="900" b="1" dirty="0">
                          <a:effectLst/>
                        </a:rPr>
                        <a:t>Percentage change in grazing land values in four zones.</a:t>
                      </a:r>
                      <a:endParaRPr lang="en-CA" sz="900" b="1" dirty="0">
                        <a:effectLst/>
                      </a:endParaRPr>
                    </a:p>
                    <a:p>
                      <a:pPr marL="800100" marR="0" lvl="1" indent="-342900">
                        <a:lnSpc>
                          <a:spcPct val="115000"/>
                        </a:lnSpc>
                        <a:spcBef>
                          <a:spcPts val="0"/>
                        </a:spcBef>
                        <a:spcAft>
                          <a:spcPts val="0"/>
                        </a:spcAft>
                        <a:buFont typeface="Courier New"/>
                        <a:buChar char="o"/>
                      </a:pPr>
                      <a:r>
                        <a:rPr lang="en-US" sz="900" b="1" dirty="0">
                          <a:effectLst/>
                        </a:rPr>
                        <a:t>Base period consideration.</a:t>
                      </a:r>
                      <a:endParaRPr lang="en-CA" sz="900" b="1" dirty="0">
                        <a:effectLst/>
                        <a:latin typeface="Calibri"/>
                        <a:ea typeface="Calibri"/>
                        <a:cs typeface="Times New Roman"/>
                      </a:endParaRPr>
                    </a:p>
                  </a:txBody>
                  <a:tcPr marL="37061" marR="37061" marT="0" marB="0"/>
                </a:tc>
                <a:tc>
                  <a:txBody>
                    <a:bodyPr/>
                    <a:lstStyle/>
                    <a:p>
                      <a:pPr marL="342900" marR="0" lvl="0" indent="-342900">
                        <a:lnSpc>
                          <a:spcPct val="115000"/>
                        </a:lnSpc>
                        <a:spcBef>
                          <a:spcPts val="0"/>
                        </a:spcBef>
                        <a:spcAft>
                          <a:spcPts val="0"/>
                        </a:spcAft>
                        <a:buFont typeface="Wingdings"/>
                        <a:buChar char=""/>
                      </a:pPr>
                      <a:r>
                        <a:rPr lang="en-US" sz="900" b="1" dirty="0">
                          <a:effectLst/>
                        </a:rPr>
                        <a:t>Fee that reflects the actual administrative cost of registering the assignment.</a:t>
                      </a:r>
                      <a:endParaRPr lang="en-CA" sz="900" b="1" dirty="0">
                        <a:effectLst/>
                        <a:latin typeface="Calibri"/>
                        <a:ea typeface="Calibri"/>
                        <a:cs typeface="Times New Roman"/>
                      </a:endParaRPr>
                    </a:p>
                  </a:txBody>
                  <a:tcPr marL="37061" marR="37061" marT="0" marB="0"/>
                </a:tc>
              </a:tr>
              <a:tr h="798926">
                <a:tc>
                  <a:txBody>
                    <a:bodyPr/>
                    <a:lstStyle/>
                    <a:p>
                      <a:pPr marL="342900" marR="0" lvl="0" indent="-342900">
                        <a:lnSpc>
                          <a:spcPct val="115000"/>
                        </a:lnSpc>
                        <a:spcBef>
                          <a:spcPts val="0"/>
                        </a:spcBef>
                        <a:spcAft>
                          <a:spcPts val="0"/>
                        </a:spcAft>
                        <a:buFont typeface="Wingdings"/>
                        <a:buChar char=""/>
                      </a:pPr>
                      <a:r>
                        <a:rPr lang="en-US" sz="900" b="1" dirty="0">
                          <a:effectLst/>
                        </a:rPr>
                        <a:t>Assignment fees calculated using the “Formula Approach” were frozen in 1994:</a:t>
                      </a:r>
                      <a:endParaRPr lang="en-CA" sz="900" b="1" dirty="0">
                        <a:effectLst/>
                      </a:endParaRPr>
                    </a:p>
                    <a:p>
                      <a:pPr marL="742950" marR="0" lvl="1" indent="-285750">
                        <a:lnSpc>
                          <a:spcPct val="115000"/>
                        </a:lnSpc>
                        <a:spcBef>
                          <a:spcPts val="0"/>
                        </a:spcBef>
                        <a:spcAft>
                          <a:spcPts val="0"/>
                        </a:spcAft>
                        <a:buFont typeface="Courier New"/>
                        <a:buChar char="o"/>
                      </a:pPr>
                      <a:r>
                        <a:rPr lang="en-CA" sz="900" b="1" dirty="0">
                          <a:effectLst/>
                        </a:rPr>
                        <a:t>Zone A1 = $48.53/AUM</a:t>
                      </a:r>
                    </a:p>
                    <a:p>
                      <a:pPr marL="742950" marR="0" lvl="1" indent="-285750">
                        <a:lnSpc>
                          <a:spcPct val="115000"/>
                        </a:lnSpc>
                        <a:spcBef>
                          <a:spcPts val="0"/>
                        </a:spcBef>
                        <a:spcAft>
                          <a:spcPts val="0"/>
                        </a:spcAft>
                        <a:buFont typeface="Courier New"/>
                        <a:buChar char="o"/>
                      </a:pPr>
                      <a:r>
                        <a:rPr lang="en-CA" sz="900" b="1" dirty="0">
                          <a:effectLst/>
                        </a:rPr>
                        <a:t>Zone A2 = $99.80/AUM</a:t>
                      </a:r>
                    </a:p>
                    <a:p>
                      <a:pPr marL="742950" marR="0" lvl="1" indent="-285750">
                        <a:lnSpc>
                          <a:spcPct val="115000"/>
                        </a:lnSpc>
                        <a:spcBef>
                          <a:spcPts val="0"/>
                        </a:spcBef>
                        <a:spcAft>
                          <a:spcPts val="0"/>
                        </a:spcAft>
                        <a:buFont typeface="Courier New"/>
                        <a:buChar char="o"/>
                      </a:pPr>
                      <a:r>
                        <a:rPr lang="en-CA" sz="900" b="1" dirty="0">
                          <a:effectLst/>
                        </a:rPr>
                        <a:t>Zone B = $48.53/AUM</a:t>
                      </a:r>
                    </a:p>
                    <a:p>
                      <a:pPr marL="742950" marR="0" lvl="1" indent="-285750">
                        <a:lnSpc>
                          <a:spcPct val="115000"/>
                        </a:lnSpc>
                        <a:spcBef>
                          <a:spcPts val="0"/>
                        </a:spcBef>
                        <a:spcAft>
                          <a:spcPts val="0"/>
                        </a:spcAft>
                        <a:buFont typeface="Courier New"/>
                        <a:buChar char="o"/>
                      </a:pPr>
                      <a:r>
                        <a:rPr lang="en-CA" sz="900" b="1" dirty="0">
                          <a:effectLst/>
                        </a:rPr>
                        <a:t>Zone C = $3.84/AUM</a:t>
                      </a:r>
                      <a:endParaRPr lang="en-CA" sz="900" b="1" dirty="0">
                        <a:effectLst/>
                        <a:latin typeface="Calibri"/>
                        <a:ea typeface="Calibri"/>
                        <a:cs typeface="Times New Roman"/>
                      </a:endParaRPr>
                    </a:p>
                  </a:txBody>
                  <a:tcPr marL="37061" marR="37061" marT="0" marB="0"/>
                </a:tc>
                <a:tc>
                  <a:txBody>
                    <a:bodyPr/>
                    <a:lstStyle/>
                    <a:p>
                      <a:pPr marL="342900" marR="0" lvl="0" indent="-342900">
                        <a:lnSpc>
                          <a:spcPct val="115000"/>
                        </a:lnSpc>
                        <a:spcBef>
                          <a:spcPts val="0"/>
                        </a:spcBef>
                        <a:spcAft>
                          <a:spcPts val="0"/>
                        </a:spcAft>
                        <a:buFont typeface="Wingdings"/>
                        <a:buChar char=""/>
                      </a:pPr>
                      <a:r>
                        <a:rPr lang="en-US" sz="900" b="1" dirty="0">
                          <a:effectLst/>
                        </a:rPr>
                        <a:t>Elimination of assignment fee zones.</a:t>
                      </a:r>
                      <a:endParaRPr lang="en-CA" sz="900" b="1" dirty="0">
                        <a:effectLst/>
                        <a:latin typeface="Calibri"/>
                        <a:ea typeface="Calibri"/>
                        <a:cs typeface="Times New Roman"/>
                      </a:endParaRPr>
                    </a:p>
                  </a:txBody>
                  <a:tcPr marL="37061" marR="37061" marT="0" marB="0"/>
                </a:tc>
              </a:tr>
              <a:tr h="1090361">
                <a:tc>
                  <a:txBody>
                    <a:bodyPr/>
                    <a:lstStyle/>
                    <a:p>
                      <a:pPr marL="342900" marR="0" lvl="0" indent="-342900">
                        <a:lnSpc>
                          <a:spcPct val="115000"/>
                        </a:lnSpc>
                        <a:spcBef>
                          <a:spcPts val="0"/>
                        </a:spcBef>
                        <a:spcAft>
                          <a:spcPts val="0"/>
                        </a:spcAft>
                        <a:buFont typeface="Wingdings"/>
                        <a:buChar char=""/>
                      </a:pPr>
                      <a:r>
                        <a:rPr lang="en-US" sz="900" b="1" dirty="0">
                          <a:effectLst/>
                        </a:rPr>
                        <a:t>In 2003, assignment fees for “Arms-Length Transfers” incorporated into Public Lands Act at the following fixed rates:</a:t>
                      </a:r>
                      <a:endParaRPr lang="en-CA" sz="900" b="1" dirty="0">
                        <a:effectLst/>
                      </a:endParaRPr>
                    </a:p>
                    <a:p>
                      <a:pPr marL="800100" marR="0" lvl="1" indent="-342900">
                        <a:lnSpc>
                          <a:spcPct val="115000"/>
                        </a:lnSpc>
                        <a:spcBef>
                          <a:spcPts val="0"/>
                        </a:spcBef>
                        <a:spcAft>
                          <a:spcPts val="0"/>
                        </a:spcAft>
                        <a:buFont typeface="Courier New"/>
                        <a:buChar char="o"/>
                      </a:pPr>
                      <a:r>
                        <a:rPr lang="en-US" sz="900" b="1" dirty="0">
                          <a:effectLst/>
                        </a:rPr>
                        <a:t>Zone A1 =  $50/AUM</a:t>
                      </a:r>
                      <a:endParaRPr lang="en-CA" sz="900" b="1" dirty="0">
                        <a:effectLst/>
                      </a:endParaRPr>
                    </a:p>
                    <a:p>
                      <a:pPr marL="800100" marR="0" lvl="1" indent="-342900">
                        <a:lnSpc>
                          <a:spcPct val="115000"/>
                        </a:lnSpc>
                        <a:spcBef>
                          <a:spcPts val="0"/>
                        </a:spcBef>
                        <a:spcAft>
                          <a:spcPts val="0"/>
                        </a:spcAft>
                        <a:buFont typeface="Courier New"/>
                        <a:buChar char="o"/>
                      </a:pPr>
                      <a:r>
                        <a:rPr lang="en-US" sz="900" b="1" dirty="0">
                          <a:effectLst/>
                        </a:rPr>
                        <a:t>Zone A2 =  $100/AUM</a:t>
                      </a:r>
                      <a:endParaRPr lang="en-CA" sz="900" b="1" dirty="0">
                        <a:effectLst/>
                      </a:endParaRPr>
                    </a:p>
                    <a:p>
                      <a:pPr marL="800100" marR="0" lvl="1" indent="-342900">
                        <a:lnSpc>
                          <a:spcPct val="115000"/>
                        </a:lnSpc>
                        <a:spcBef>
                          <a:spcPts val="0"/>
                        </a:spcBef>
                        <a:spcAft>
                          <a:spcPts val="0"/>
                        </a:spcAft>
                        <a:buFont typeface="Courier New"/>
                        <a:buChar char="o"/>
                      </a:pPr>
                      <a:r>
                        <a:rPr lang="en-US" sz="900" b="1" dirty="0">
                          <a:effectLst/>
                        </a:rPr>
                        <a:t>Zone B  =  $50/AUM</a:t>
                      </a:r>
                      <a:endParaRPr lang="en-CA" sz="900" b="1" dirty="0">
                        <a:effectLst/>
                      </a:endParaRPr>
                    </a:p>
                    <a:p>
                      <a:pPr marL="800100" marR="0" lvl="1" indent="-342900">
                        <a:lnSpc>
                          <a:spcPct val="115000"/>
                        </a:lnSpc>
                        <a:spcBef>
                          <a:spcPts val="0"/>
                        </a:spcBef>
                        <a:spcAft>
                          <a:spcPts val="0"/>
                        </a:spcAft>
                        <a:buFont typeface="Courier New"/>
                        <a:buChar char="o"/>
                      </a:pPr>
                      <a:r>
                        <a:rPr lang="en-US" sz="900" b="1" dirty="0">
                          <a:effectLst/>
                        </a:rPr>
                        <a:t>Zone C =  $5/AUM</a:t>
                      </a:r>
                      <a:endParaRPr lang="en-CA" sz="900" b="1" dirty="0">
                        <a:effectLst/>
                      </a:endParaRPr>
                    </a:p>
                    <a:p>
                      <a:pPr marL="342900" marR="0" lvl="0" indent="-342900">
                        <a:lnSpc>
                          <a:spcPct val="115000"/>
                        </a:lnSpc>
                        <a:spcBef>
                          <a:spcPts val="0"/>
                        </a:spcBef>
                        <a:spcAft>
                          <a:spcPts val="0"/>
                        </a:spcAft>
                        <a:buFont typeface="Wingdings"/>
                        <a:buChar char=""/>
                      </a:pPr>
                      <a:r>
                        <a:rPr lang="en-US" sz="900" b="1" dirty="0">
                          <a:effectLst/>
                        </a:rPr>
                        <a:t>Five other assignment types were established in 2003 under the Act with a flat $100 assignment fee charge.</a:t>
                      </a:r>
                      <a:endParaRPr lang="en-CA" sz="900" b="1" dirty="0">
                        <a:effectLst/>
                        <a:latin typeface="Calibri"/>
                        <a:ea typeface="Calibri"/>
                        <a:cs typeface="Times New Roman"/>
                      </a:endParaRPr>
                    </a:p>
                  </a:txBody>
                  <a:tcPr marL="37061" marR="37061" marT="0" marB="0"/>
                </a:tc>
                <a:tc>
                  <a:txBody>
                    <a:bodyPr/>
                    <a:lstStyle/>
                    <a:p>
                      <a:pPr marL="342900" marR="0" lvl="0" indent="-342900">
                        <a:lnSpc>
                          <a:spcPct val="115000"/>
                        </a:lnSpc>
                        <a:spcBef>
                          <a:spcPts val="0"/>
                        </a:spcBef>
                        <a:spcAft>
                          <a:spcPts val="0"/>
                        </a:spcAft>
                        <a:buFont typeface="Wingdings"/>
                        <a:buChar char=""/>
                      </a:pPr>
                      <a:r>
                        <a:rPr lang="en-US" sz="900" b="1" dirty="0">
                          <a:effectLst/>
                        </a:rPr>
                        <a:t>Elimination of assignment fee zones and incorporation of assignment fees into the Public Lands Administration Regulation </a:t>
                      </a:r>
                      <a:endParaRPr lang="en-CA" sz="900" b="1" dirty="0">
                        <a:effectLst/>
                      </a:endParaRPr>
                    </a:p>
                    <a:p>
                      <a:pPr marL="0" marR="0">
                        <a:lnSpc>
                          <a:spcPct val="115000"/>
                        </a:lnSpc>
                        <a:spcBef>
                          <a:spcPts val="0"/>
                        </a:spcBef>
                        <a:spcAft>
                          <a:spcPts val="0"/>
                        </a:spcAft>
                      </a:pPr>
                      <a:r>
                        <a:rPr lang="en-US" sz="900" b="1" dirty="0">
                          <a:effectLst/>
                        </a:rPr>
                        <a:t> </a:t>
                      </a:r>
                      <a:endParaRPr lang="en-CA" sz="900" b="1" dirty="0">
                        <a:effectLst/>
                      </a:endParaRPr>
                    </a:p>
                    <a:p>
                      <a:pPr marL="0" marR="0">
                        <a:lnSpc>
                          <a:spcPct val="115000"/>
                        </a:lnSpc>
                        <a:spcBef>
                          <a:spcPts val="0"/>
                        </a:spcBef>
                        <a:spcAft>
                          <a:spcPts val="0"/>
                        </a:spcAft>
                      </a:pPr>
                      <a:r>
                        <a:rPr lang="en-US" sz="900" b="1" dirty="0">
                          <a:effectLst/>
                        </a:rPr>
                        <a:t> </a:t>
                      </a:r>
                      <a:endParaRPr lang="en-CA" sz="900" b="1" dirty="0">
                        <a:effectLst/>
                      </a:endParaRPr>
                    </a:p>
                    <a:p>
                      <a:pPr marL="342900" marR="0" lvl="0" indent="-342900">
                        <a:lnSpc>
                          <a:spcPct val="115000"/>
                        </a:lnSpc>
                        <a:spcBef>
                          <a:spcPts val="0"/>
                        </a:spcBef>
                        <a:spcAft>
                          <a:spcPts val="0"/>
                        </a:spcAft>
                        <a:buFont typeface="Wingdings"/>
                        <a:buChar char=""/>
                      </a:pPr>
                      <a:r>
                        <a:rPr lang="en-US" sz="900" b="1" dirty="0">
                          <a:effectLst/>
                        </a:rPr>
                        <a:t>Elimination of different categories of assignments. </a:t>
                      </a:r>
                      <a:endParaRPr lang="en-CA" sz="900" b="1" dirty="0">
                        <a:effectLst/>
                        <a:latin typeface="Calibri"/>
                        <a:ea typeface="Calibri"/>
                        <a:cs typeface="Times New Roman"/>
                      </a:endParaRPr>
                    </a:p>
                  </a:txBody>
                  <a:tcPr marL="37061" marR="37061" marT="0" marB="0"/>
                </a:tc>
              </a:tr>
              <a:tr h="798926">
                <a:tc>
                  <a:txBody>
                    <a:bodyPr/>
                    <a:lstStyle/>
                    <a:p>
                      <a:pPr marL="342900" marR="0" lvl="0" indent="-342900">
                        <a:lnSpc>
                          <a:spcPct val="115000"/>
                        </a:lnSpc>
                        <a:spcBef>
                          <a:spcPts val="0"/>
                        </a:spcBef>
                        <a:spcAft>
                          <a:spcPts val="0"/>
                        </a:spcAft>
                        <a:buFont typeface="Wingdings"/>
                        <a:buChar char=""/>
                      </a:pPr>
                      <a:r>
                        <a:rPr lang="en-US" sz="900" b="1" dirty="0">
                          <a:effectLst/>
                        </a:rPr>
                        <a:t>Assignment fees are not transparent:</a:t>
                      </a:r>
                      <a:endParaRPr lang="en-CA" sz="900" b="1" dirty="0">
                        <a:effectLst/>
                      </a:endParaRPr>
                    </a:p>
                    <a:p>
                      <a:pPr marL="800100" marR="0" lvl="1" indent="-342900">
                        <a:lnSpc>
                          <a:spcPct val="115000"/>
                        </a:lnSpc>
                        <a:spcBef>
                          <a:spcPts val="0"/>
                        </a:spcBef>
                        <a:spcAft>
                          <a:spcPts val="0"/>
                        </a:spcAft>
                        <a:buFont typeface="Courier New"/>
                        <a:buChar char="o"/>
                      </a:pPr>
                      <a:r>
                        <a:rPr lang="en-US" sz="900" b="1" dirty="0">
                          <a:effectLst/>
                        </a:rPr>
                        <a:t>Based on outdated and cumbersome “Formula Approach”.</a:t>
                      </a:r>
                      <a:endParaRPr lang="en-CA" sz="900" b="1" dirty="0">
                        <a:effectLst/>
                      </a:endParaRPr>
                    </a:p>
                    <a:p>
                      <a:pPr marL="800100" marR="0" lvl="1" indent="-342900">
                        <a:lnSpc>
                          <a:spcPct val="115000"/>
                        </a:lnSpc>
                        <a:spcBef>
                          <a:spcPts val="0"/>
                        </a:spcBef>
                        <a:spcAft>
                          <a:spcPts val="0"/>
                        </a:spcAft>
                        <a:buFont typeface="Courier New"/>
                        <a:buChar char="o"/>
                      </a:pPr>
                      <a:r>
                        <a:rPr lang="en-US" sz="900" b="1" dirty="0">
                          <a:effectLst/>
                        </a:rPr>
                        <a:t>Not consistent across province</a:t>
                      </a:r>
                      <a:endParaRPr lang="en-CA" sz="900" b="1" dirty="0">
                        <a:effectLst/>
                      </a:endParaRPr>
                    </a:p>
                    <a:p>
                      <a:pPr marL="800100" marR="0" lvl="1" indent="-342900">
                        <a:lnSpc>
                          <a:spcPct val="115000"/>
                        </a:lnSpc>
                        <a:spcBef>
                          <a:spcPts val="0"/>
                        </a:spcBef>
                        <a:spcAft>
                          <a:spcPts val="0"/>
                        </a:spcAft>
                        <a:buFont typeface="Courier New"/>
                        <a:buChar char="o"/>
                      </a:pPr>
                      <a:r>
                        <a:rPr lang="en-US" sz="900" b="1" dirty="0">
                          <a:effectLst/>
                        </a:rPr>
                        <a:t>Dependent on a variety of transfer types.</a:t>
                      </a:r>
                      <a:endParaRPr lang="en-CA" sz="900" b="1" dirty="0">
                        <a:effectLst/>
                      </a:endParaRPr>
                    </a:p>
                    <a:p>
                      <a:pPr marL="800100" marR="0" lvl="1" indent="-342900">
                        <a:lnSpc>
                          <a:spcPct val="115000"/>
                        </a:lnSpc>
                        <a:spcBef>
                          <a:spcPts val="0"/>
                        </a:spcBef>
                        <a:spcAft>
                          <a:spcPts val="0"/>
                        </a:spcAft>
                        <a:buFont typeface="Courier New"/>
                        <a:buChar char="o"/>
                      </a:pPr>
                      <a:r>
                        <a:rPr lang="en-US" sz="900" b="1" dirty="0">
                          <a:effectLst/>
                        </a:rPr>
                        <a:t>Not reflective of the cost of assigning the disposition.</a:t>
                      </a:r>
                      <a:endParaRPr lang="en-CA" sz="900" b="1" dirty="0">
                        <a:effectLst/>
                        <a:latin typeface="Calibri"/>
                        <a:ea typeface="Calibri"/>
                        <a:cs typeface="Times New Roman"/>
                      </a:endParaRPr>
                    </a:p>
                  </a:txBody>
                  <a:tcPr marL="37061" marR="37061" marT="0" marB="0"/>
                </a:tc>
                <a:tc>
                  <a:txBody>
                    <a:bodyPr/>
                    <a:lstStyle/>
                    <a:p>
                      <a:pPr marL="342900" marR="0" lvl="0" indent="-342900">
                        <a:lnSpc>
                          <a:spcPct val="115000"/>
                        </a:lnSpc>
                        <a:spcBef>
                          <a:spcPts val="0"/>
                        </a:spcBef>
                        <a:spcAft>
                          <a:spcPts val="0"/>
                        </a:spcAft>
                        <a:buFont typeface="Wingdings"/>
                        <a:buChar char=""/>
                      </a:pPr>
                      <a:r>
                        <a:rPr lang="en-US" sz="900" b="1" dirty="0">
                          <a:effectLst/>
                        </a:rPr>
                        <a:t>Assignment fees would be transparent:</a:t>
                      </a:r>
                      <a:endParaRPr lang="en-CA" sz="900" b="1" dirty="0">
                        <a:effectLst/>
                      </a:endParaRPr>
                    </a:p>
                    <a:p>
                      <a:pPr marL="342900" marR="0" lvl="0" indent="-342900">
                        <a:lnSpc>
                          <a:spcPct val="115000"/>
                        </a:lnSpc>
                        <a:spcBef>
                          <a:spcPts val="0"/>
                        </a:spcBef>
                        <a:spcAft>
                          <a:spcPts val="0"/>
                        </a:spcAft>
                        <a:buFont typeface="Courier New"/>
                        <a:buChar char="o"/>
                      </a:pPr>
                      <a:r>
                        <a:rPr lang="en-US" sz="900" b="1" dirty="0">
                          <a:effectLst/>
                        </a:rPr>
                        <a:t>Not based on a cumbersome formula.</a:t>
                      </a:r>
                      <a:endParaRPr lang="en-CA" sz="900" b="1" dirty="0">
                        <a:effectLst/>
                      </a:endParaRPr>
                    </a:p>
                    <a:p>
                      <a:pPr marL="342900" marR="0" lvl="0" indent="-342900">
                        <a:lnSpc>
                          <a:spcPct val="115000"/>
                        </a:lnSpc>
                        <a:spcBef>
                          <a:spcPts val="0"/>
                        </a:spcBef>
                        <a:spcAft>
                          <a:spcPts val="0"/>
                        </a:spcAft>
                        <a:buFont typeface="Courier New"/>
                        <a:buChar char="o"/>
                      </a:pPr>
                      <a:r>
                        <a:rPr lang="en-US" sz="900" b="1" dirty="0">
                          <a:effectLst/>
                        </a:rPr>
                        <a:t>Applied consistently across the province.</a:t>
                      </a:r>
                      <a:endParaRPr lang="en-CA" sz="900" b="1" dirty="0">
                        <a:effectLst/>
                      </a:endParaRPr>
                    </a:p>
                    <a:p>
                      <a:pPr marL="342900" marR="0" lvl="0" indent="-342900">
                        <a:lnSpc>
                          <a:spcPct val="115000"/>
                        </a:lnSpc>
                        <a:spcBef>
                          <a:spcPts val="0"/>
                        </a:spcBef>
                        <a:spcAft>
                          <a:spcPts val="0"/>
                        </a:spcAft>
                        <a:buFont typeface="Courier New"/>
                        <a:buChar char="o"/>
                      </a:pPr>
                      <a:r>
                        <a:rPr lang="en-US" sz="900" b="1" dirty="0">
                          <a:effectLst/>
                        </a:rPr>
                        <a:t>Not differentiated by transfer types.</a:t>
                      </a:r>
                      <a:endParaRPr lang="en-CA" sz="900" b="1" dirty="0">
                        <a:effectLst/>
                      </a:endParaRPr>
                    </a:p>
                    <a:p>
                      <a:pPr marL="342900" marR="0" lvl="0" indent="-342900">
                        <a:lnSpc>
                          <a:spcPct val="115000"/>
                        </a:lnSpc>
                        <a:spcBef>
                          <a:spcPts val="0"/>
                        </a:spcBef>
                        <a:spcAft>
                          <a:spcPts val="0"/>
                        </a:spcAft>
                        <a:buFont typeface="Courier New"/>
                        <a:buChar char="o"/>
                      </a:pPr>
                      <a:r>
                        <a:rPr lang="en-US" sz="900" b="1" dirty="0">
                          <a:effectLst/>
                        </a:rPr>
                        <a:t>Based on administrative costs to register the assignment.</a:t>
                      </a:r>
                      <a:endParaRPr lang="en-CA" sz="900" b="1" dirty="0">
                        <a:effectLst/>
                        <a:latin typeface="Calibri"/>
                        <a:ea typeface="Calibri"/>
                        <a:cs typeface="Times New Roman"/>
                      </a:endParaRPr>
                    </a:p>
                  </a:txBody>
                  <a:tcPr marL="37061" marR="37061" marT="0" marB="0"/>
                </a:tc>
              </a:tr>
            </a:tbl>
          </a:graphicData>
        </a:graphic>
      </p:graphicFrame>
    </p:spTree>
    <p:extLst>
      <p:ext uri="{BB962C8B-B14F-4D97-AF65-F5344CB8AC3E}">
        <p14:creationId xmlns:p14="http://schemas.microsoft.com/office/powerpoint/2010/main" val="18551160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 Rental Rates</a:t>
            </a:r>
            <a:endParaRPr lang="en-CA" dirty="0"/>
          </a:p>
        </p:txBody>
      </p:sp>
      <p:sp>
        <p:nvSpPr>
          <p:cNvPr id="3" name="Content Placeholder 2"/>
          <p:cNvSpPr>
            <a:spLocks noGrp="1"/>
          </p:cNvSpPr>
          <p:nvPr>
            <p:ph idx="1"/>
          </p:nvPr>
        </p:nvSpPr>
        <p:spPr>
          <a:xfrm>
            <a:off x="457200" y="1600200"/>
            <a:ext cx="5037992" cy="4352191"/>
          </a:xfrm>
        </p:spPr>
        <p:txBody>
          <a:bodyPr/>
          <a:lstStyle/>
          <a:p>
            <a:r>
              <a:rPr lang="en-CA" sz="2200" dirty="0" smtClean="0"/>
              <a:t>1994 – grazing </a:t>
            </a:r>
            <a:r>
              <a:rPr lang="en-CA" sz="2200" dirty="0"/>
              <a:t>rental rates for leases, licences and permits in Alberta </a:t>
            </a:r>
            <a:r>
              <a:rPr lang="en-CA" sz="2200" dirty="0" smtClean="0"/>
              <a:t>were frozen </a:t>
            </a:r>
            <a:r>
              <a:rPr lang="en-CA" sz="2200" dirty="0"/>
              <a:t>at</a:t>
            </a:r>
            <a:r>
              <a:rPr lang="en-CA" sz="2200" dirty="0" smtClean="0"/>
              <a:t>:</a:t>
            </a:r>
          </a:p>
          <a:p>
            <a:endParaRPr lang="en-CA" sz="2200" dirty="0"/>
          </a:p>
          <a:p>
            <a:pPr lvl="1">
              <a:buFont typeface="Courier New" panose="02070309020205020404" pitchFamily="49" charset="0"/>
              <a:buChar char="o"/>
            </a:pPr>
            <a:r>
              <a:rPr lang="en-CA" sz="1800" dirty="0"/>
              <a:t>Zone A (Southern) -  $2.79/AUM</a:t>
            </a:r>
          </a:p>
          <a:p>
            <a:pPr lvl="1">
              <a:buFont typeface="Courier New" panose="02070309020205020404" pitchFamily="49" charset="0"/>
              <a:buChar char="o"/>
            </a:pPr>
            <a:r>
              <a:rPr lang="en-CA" sz="1800" dirty="0"/>
              <a:t>Zone B (Central) - $2.32/AUM</a:t>
            </a:r>
          </a:p>
          <a:p>
            <a:pPr lvl="1">
              <a:buFont typeface="Courier New" panose="02070309020205020404" pitchFamily="49" charset="0"/>
              <a:buChar char="o"/>
            </a:pPr>
            <a:r>
              <a:rPr lang="en-CA" sz="1800" dirty="0"/>
              <a:t>Zone C (Northern) - $1.39/AUM</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984849"/>
            <a:ext cx="3352800" cy="520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4261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Assignment Fees</a:t>
            </a:r>
            <a:endParaRPr lang="en-CA" dirty="0"/>
          </a:p>
        </p:txBody>
      </p:sp>
      <p:sp>
        <p:nvSpPr>
          <p:cNvPr id="3" name="Content Placeholder 2"/>
          <p:cNvSpPr>
            <a:spLocks noGrp="1"/>
          </p:cNvSpPr>
          <p:nvPr>
            <p:ph idx="1"/>
          </p:nvPr>
        </p:nvSpPr>
        <p:spPr>
          <a:xfrm>
            <a:off x="457200" y="1600201"/>
            <a:ext cx="5029200" cy="4419600"/>
          </a:xfrm>
        </p:spPr>
        <p:txBody>
          <a:bodyPr/>
          <a:lstStyle/>
          <a:p>
            <a:r>
              <a:rPr lang="en-CA" sz="2200" dirty="0"/>
              <a:t>E</a:t>
            </a:r>
            <a:r>
              <a:rPr lang="en-CA" sz="2200" dirty="0" smtClean="0"/>
              <a:t>stablished </a:t>
            </a:r>
            <a:r>
              <a:rPr lang="en-CA" sz="2200" dirty="0"/>
              <a:t>at the same time as rental </a:t>
            </a:r>
            <a:r>
              <a:rPr lang="en-CA" sz="2200" dirty="0" smtClean="0"/>
              <a:t>rates </a:t>
            </a:r>
          </a:p>
          <a:p>
            <a:r>
              <a:rPr lang="en-CA" sz="2200" dirty="0" smtClean="0"/>
              <a:t>Designed </a:t>
            </a:r>
            <a:r>
              <a:rPr lang="en-CA" sz="2200" dirty="0"/>
              <a:t>to capture 50% of the </a:t>
            </a:r>
            <a:r>
              <a:rPr lang="en-CA" sz="2200" dirty="0" smtClean="0"/>
              <a:t>capitalized value of a grazing lease</a:t>
            </a:r>
          </a:p>
          <a:p>
            <a:r>
              <a:rPr lang="en-CA" sz="2200" dirty="0" smtClean="0"/>
              <a:t>Fees originally </a:t>
            </a:r>
            <a:r>
              <a:rPr lang="en-CA" sz="2200" dirty="0"/>
              <a:t>calculated using a </a:t>
            </a:r>
            <a:r>
              <a:rPr lang="en-CA" sz="2200" dirty="0" smtClean="0"/>
              <a:t>formula:</a:t>
            </a:r>
          </a:p>
          <a:p>
            <a:pPr marL="0" indent="0">
              <a:spcBef>
                <a:spcPts val="600"/>
              </a:spcBef>
              <a:spcAft>
                <a:spcPts val="600"/>
              </a:spcAft>
              <a:buNone/>
            </a:pPr>
            <a:r>
              <a:rPr lang="en-CA" sz="1800" i="1" dirty="0" smtClean="0"/>
              <a:t>{BPC+(</a:t>
            </a:r>
            <a:r>
              <a:rPr lang="en-CA" sz="1800" i="1" dirty="0"/>
              <a:t>BPC*CPC</a:t>
            </a:r>
            <a:r>
              <a:rPr lang="en-CA" sz="1800" i="1" dirty="0" smtClean="0"/>
              <a:t>)+Constant+(BPC*LVC</a:t>
            </a:r>
            <a:r>
              <a:rPr lang="en-CA" sz="1800" i="1" dirty="0"/>
              <a:t>)}*</a:t>
            </a:r>
            <a:r>
              <a:rPr lang="en-CA" sz="1800" i="1" dirty="0" smtClean="0"/>
              <a:t>0.5</a:t>
            </a:r>
            <a:endParaRPr lang="en-CA" sz="1800" i="1" dirty="0"/>
          </a:p>
          <a:p>
            <a:pPr marL="57150" indent="0">
              <a:buNone/>
            </a:pPr>
            <a:r>
              <a:rPr lang="en-CA" sz="2200" dirty="0"/>
              <a:t>Where: </a:t>
            </a:r>
          </a:p>
          <a:p>
            <a:pPr>
              <a:buFont typeface="Courier New" panose="02070309020205020404" pitchFamily="49" charset="0"/>
              <a:buChar char="o"/>
            </a:pPr>
            <a:r>
              <a:rPr lang="en-CA" sz="1800" dirty="0" smtClean="0"/>
              <a:t>BCP </a:t>
            </a:r>
            <a:r>
              <a:rPr lang="en-CA" sz="1800" dirty="0"/>
              <a:t>– Base Period </a:t>
            </a:r>
            <a:r>
              <a:rPr lang="en-CA" sz="1800" dirty="0" smtClean="0"/>
              <a:t>Consideration </a:t>
            </a:r>
          </a:p>
          <a:p>
            <a:pPr>
              <a:buFont typeface="Courier New" panose="02070309020205020404" pitchFamily="49" charset="0"/>
              <a:buChar char="o"/>
            </a:pPr>
            <a:r>
              <a:rPr lang="en-CA" sz="1800" dirty="0"/>
              <a:t>LVC – Land Value Change</a:t>
            </a:r>
          </a:p>
          <a:p>
            <a:pPr>
              <a:buFont typeface="Courier New" panose="02070309020205020404" pitchFamily="49" charset="0"/>
              <a:buChar char="o"/>
            </a:pPr>
            <a:r>
              <a:rPr lang="en-CA" sz="1800" dirty="0" smtClean="0"/>
              <a:t>CPC </a:t>
            </a:r>
            <a:r>
              <a:rPr lang="en-CA" sz="1800" dirty="0"/>
              <a:t>– Cattle Price Change </a:t>
            </a:r>
            <a:endParaRPr lang="en-CA" sz="1800" dirty="0" smtClean="0"/>
          </a:p>
          <a:p>
            <a:endParaRPr lang="en-CA" sz="2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219200"/>
            <a:ext cx="3124200" cy="485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Brace 3"/>
          <p:cNvSpPr/>
          <p:nvPr/>
        </p:nvSpPr>
        <p:spPr>
          <a:xfrm>
            <a:off x="4343400" y="4648200"/>
            <a:ext cx="228600" cy="609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TextBox 5"/>
          <p:cNvSpPr txBox="1"/>
          <p:nvPr/>
        </p:nvSpPr>
        <p:spPr>
          <a:xfrm>
            <a:off x="4648200" y="4537501"/>
            <a:ext cx="1236069" cy="830997"/>
          </a:xfrm>
          <a:prstGeom prst="rect">
            <a:avLst/>
          </a:prstGeom>
          <a:noFill/>
        </p:spPr>
        <p:txBody>
          <a:bodyPr wrap="square" rtlCol="0">
            <a:spAutoFit/>
          </a:bodyPr>
          <a:lstStyle/>
          <a:p>
            <a:pPr marL="0" lvl="1"/>
            <a:r>
              <a:rPr lang="en-CA" sz="1600" dirty="0"/>
              <a:t>(varied by Zone – A1, A2, B, C</a:t>
            </a:r>
            <a:r>
              <a:rPr lang="en-CA" sz="1600" dirty="0" smtClean="0"/>
              <a:t>)</a:t>
            </a:r>
            <a:endParaRPr lang="en-CA" sz="1600" dirty="0"/>
          </a:p>
        </p:txBody>
      </p:sp>
    </p:spTree>
    <p:extLst>
      <p:ext uri="{BB962C8B-B14F-4D97-AF65-F5344CB8AC3E}">
        <p14:creationId xmlns:p14="http://schemas.microsoft.com/office/powerpoint/2010/main" val="10129776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Assignment Fees</a:t>
            </a:r>
            <a:endParaRPr lang="en-CA" dirty="0"/>
          </a:p>
        </p:txBody>
      </p:sp>
      <p:sp>
        <p:nvSpPr>
          <p:cNvPr id="3" name="Content Placeholder 2"/>
          <p:cNvSpPr>
            <a:spLocks noGrp="1"/>
          </p:cNvSpPr>
          <p:nvPr>
            <p:ph idx="1"/>
          </p:nvPr>
        </p:nvSpPr>
        <p:spPr>
          <a:xfrm>
            <a:off x="457200" y="1600201"/>
            <a:ext cx="5029200" cy="4419600"/>
          </a:xfrm>
        </p:spPr>
        <p:txBody>
          <a:bodyPr/>
          <a:lstStyle/>
          <a:p>
            <a:r>
              <a:rPr lang="en-CA" sz="2200" dirty="0"/>
              <a:t>In 1994 </a:t>
            </a:r>
            <a:r>
              <a:rPr lang="en-CA" sz="2200" dirty="0" smtClean="0"/>
              <a:t>assignment </a:t>
            </a:r>
            <a:r>
              <a:rPr lang="en-CA" sz="2200" dirty="0"/>
              <a:t>fees </a:t>
            </a:r>
            <a:r>
              <a:rPr lang="en-CA" sz="2200" dirty="0" smtClean="0"/>
              <a:t>were </a:t>
            </a:r>
            <a:r>
              <a:rPr lang="en-CA" sz="2200" dirty="0"/>
              <a:t>frozen along with rental rates at: </a:t>
            </a:r>
            <a:endParaRPr lang="en-CA" sz="2200" dirty="0" smtClean="0"/>
          </a:p>
          <a:p>
            <a:pPr lvl="1">
              <a:buFont typeface="Courier New" panose="02070309020205020404" pitchFamily="49" charset="0"/>
              <a:buChar char="o"/>
            </a:pPr>
            <a:endParaRPr lang="en-CA" sz="1800" dirty="0"/>
          </a:p>
          <a:p>
            <a:pPr lvl="1">
              <a:buFont typeface="Courier New" panose="02070309020205020404" pitchFamily="49" charset="0"/>
              <a:buChar char="o"/>
            </a:pPr>
            <a:r>
              <a:rPr lang="en-CA" sz="1800" dirty="0"/>
              <a:t>Zone A1 - $48.53/AUM</a:t>
            </a:r>
          </a:p>
          <a:p>
            <a:pPr lvl="1">
              <a:buFont typeface="Courier New" panose="02070309020205020404" pitchFamily="49" charset="0"/>
              <a:buChar char="o"/>
            </a:pPr>
            <a:r>
              <a:rPr lang="en-CA" sz="1800" dirty="0"/>
              <a:t>Zone A2 - $99.80/AUM</a:t>
            </a:r>
          </a:p>
          <a:p>
            <a:pPr lvl="1">
              <a:buFont typeface="Courier New" panose="02070309020205020404" pitchFamily="49" charset="0"/>
              <a:buChar char="o"/>
            </a:pPr>
            <a:r>
              <a:rPr lang="en-CA" sz="1800" dirty="0"/>
              <a:t>Zone B - $48.53/AUM</a:t>
            </a:r>
          </a:p>
          <a:p>
            <a:pPr lvl="1">
              <a:buFont typeface="Courier New" panose="02070309020205020404" pitchFamily="49" charset="0"/>
              <a:buChar char="o"/>
            </a:pPr>
            <a:r>
              <a:rPr lang="en-CA" sz="1800" dirty="0"/>
              <a:t>Zone C - $3.84/AUM</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143000"/>
            <a:ext cx="3030537" cy="470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0017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 Assignment Fees</a:t>
            </a:r>
            <a:endParaRPr lang="en-CA" dirty="0"/>
          </a:p>
        </p:txBody>
      </p:sp>
      <p:sp>
        <p:nvSpPr>
          <p:cNvPr id="3" name="Content Placeholder 2"/>
          <p:cNvSpPr>
            <a:spLocks noGrp="1"/>
          </p:cNvSpPr>
          <p:nvPr>
            <p:ph idx="1"/>
          </p:nvPr>
        </p:nvSpPr>
        <p:spPr>
          <a:xfrm>
            <a:off x="457200" y="1600201"/>
            <a:ext cx="5029200" cy="4343400"/>
          </a:xfrm>
        </p:spPr>
        <p:txBody>
          <a:bodyPr/>
          <a:lstStyle/>
          <a:p>
            <a:r>
              <a:rPr lang="en-CA" sz="2200" dirty="0"/>
              <a:t>In 2003 assignment fees were incorporated into the </a:t>
            </a:r>
            <a:r>
              <a:rPr lang="en-CA" sz="2200" i="1" dirty="0"/>
              <a:t>Public Lands Act </a:t>
            </a:r>
            <a:r>
              <a:rPr lang="en-CA" sz="2200" dirty="0"/>
              <a:t>at their current fixed rates along with a minimum assignment fee of $100</a:t>
            </a:r>
            <a:r>
              <a:rPr lang="en-CA" sz="2200" dirty="0" smtClean="0"/>
              <a:t>:</a:t>
            </a:r>
          </a:p>
          <a:p>
            <a:endParaRPr lang="en-CA" sz="2200" dirty="0"/>
          </a:p>
          <a:p>
            <a:pPr lvl="1">
              <a:buFont typeface="Courier New" panose="02070309020205020404" pitchFamily="49" charset="0"/>
              <a:buChar char="o"/>
            </a:pPr>
            <a:r>
              <a:rPr lang="en-CA" sz="1800" dirty="0"/>
              <a:t>Zone A1 - $50.00/AUM</a:t>
            </a:r>
          </a:p>
          <a:p>
            <a:pPr lvl="1">
              <a:buFont typeface="Courier New" panose="02070309020205020404" pitchFamily="49" charset="0"/>
              <a:buChar char="o"/>
            </a:pPr>
            <a:r>
              <a:rPr lang="en-CA" sz="1800" dirty="0"/>
              <a:t>Zone A2 - $100.00/AUM</a:t>
            </a:r>
          </a:p>
          <a:p>
            <a:pPr lvl="1">
              <a:buFont typeface="Courier New" panose="02070309020205020404" pitchFamily="49" charset="0"/>
              <a:buChar char="o"/>
            </a:pPr>
            <a:r>
              <a:rPr lang="en-CA" sz="1800" dirty="0"/>
              <a:t>Zone B - $50.00/AUM</a:t>
            </a:r>
          </a:p>
          <a:p>
            <a:pPr lvl="1">
              <a:buFont typeface="Courier New" panose="02070309020205020404" pitchFamily="49" charset="0"/>
              <a:buChar char="o"/>
            </a:pPr>
            <a:r>
              <a:rPr lang="en-CA" sz="1800" dirty="0"/>
              <a:t>Zone C - $5.00/AUM</a:t>
            </a:r>
          </a:p>
          <a:p>
            <a:endParaRPr lang="en-CA"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19200"/>
            <a:ext cx="3124200" cy="485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2840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Proposal Development</a:t>
            </a:r>
            <a:endParaRPr lang="en-CA" dirty="0"/>
          </a:p>
        </p:txBody>
      </p:sp>
      <p:sp>
        <p:nvSpPr>
          <p:cNvPr id="3" name="Content Placeholder 2"/>
          <p:cNvSpPr>
            <a:spLocks noGrp="1"/>
          </p:cNvSpPr>
          <p:nvPr>
            <p:ph idx="1"/>
          </p:nvPr>
        </p:nvSpPr>
        <p:spPr>
          <a:xfrm>
            <a:off x="457200" y="1371600"/>
            <a:ext cx="8229600" cy="4525963"/>
          </a:xfrm>
        </p:spPr>
        <p:txBody>
          <a:bodyPr/>
          <a:lstStyle/>
          <a:p>
            <a:r>
              <a:rPr lang="en-CA" sz="2200" dirty="0" smtClean="0"/>
              <a:t>Late </a:t>
            </a:r>
            <a:r>
              <a:rPr lang="en-CA" sz="2200" dirty="0"/>
              <a:t>2013 ESRD </a:t>
            </a:r>
            <a:r>
              <a:rPr lang="en-CA" sz="2200" dirty="0" smtClean="0"/>
              <a:t>made the decision </a:t>
            </a:r>
            <a:r>
              <a:rPr lang="en-CA" sz="2200" dirty="0"/>
              <a:t>to review the grazing lease rental rate and assignment system with the intent to implement a new </a:t>
            </a:r>
            <a:r>
              <a:rPr lang="en-CA" sz="2200" dirty="0" smtClean="0"/>
              <a:t>framework</a:t>
            </a:r>
          </a:p>
          <a:p>
            <a:endParaRPr lang="en-CA" sz="2200" dirty="0" smtClean="0"/>
          </a:p>
          <a:p>
            <a:r>
              <a:rPr lang="en-CA" sz="2200" dirty="0" smtClean="0"/>
              <a:t>A working group was established with representatives from:</a:t>
            </a:r>
          </a:p>
          <a:p>
            <a:pPr lvl="1">
              <a:buFont typeface="Courier New" panose="02070309020205020404" pitchFamily="49" charset="0"/>
              <a:buChar char="o"/>
            </a:pPr>
            <a:r>
              <a:rPr lang="en-CA" sz="1800" dirty="0" smtClean="0"/>
              <a:t>Alberta </a:t>
            </a:r>
            <a:r>
              <a:rPr lang="en-CA" sz="1800" dirty="0"/>
              <a:t>Grazing Leaseholders </a:t>
            </a:r>
            <a:r>
              <a:rPr lang="en-CA" sz="1800" dirty="0" smtClean="0"/>
              <a:t>Association</a:t>
            </a:r>
          </a:p>
          <a:p>
            <a:pPr lvl="1">
              <a:buFont typeface="Courier New" panose="02070309020205020404" pitchFamily="49" charset="0"/>
              <a:buChar char="o"/>
            </a:pPr>
            <a:r>
              <a:rPr lang="en-CA" sz="1800" dirty="0" smtClean="0"/>
              <a:t>Alberta </a:t>
            </a:r>
            <a:r>
              <a:rPr lang="en-CA" sz="1800" dirty="0"/>
              <a:t>Beef </a:t>
            </a:r>
            <a:r>
              <a:rPr lang="en-CA" sz="1800" dirty="0" smtClean="0"/>
              <a:t>Producers</a:t>
            </a:r>
          </a:p>
          <a:p>
            <a:pPr lvl="1">
              <a:buFont typeface="Courier New" panose="02070309020205020404" pitchFamily="49" charset="0"/>
              <a:buChar char="o"/>
            </a:pPr>
            <a:r>
              <a:rPr lang="en-CA" sz="1800" dirty="0" smtClean="0"/>
              <a:t>Western </a:t>
            </a:r>
            <a:r>
              <a:rPr lang="en-CA" sz="1800" dirty="0"/>
              <a:t>Stock </a:t>
            </a:r>
            <a:r>
              <a:rPr lang="en-CA" sz="1800" dirty="0" smtClean="0"/>
              <a:t>Growers</a:t>
            </a:r>
          </a:p>
          <a:p>
            <a:pPr lvl="1">
              <a:buFont typeface="Courier New" panose="02070309020205020404" pitchFamily="49" charset="0"/>
              <a:buChar char="o"/>
            </a:pPr>
            <a:r>
              <a:rPr lang="en-CA" sz="1800" dirty="0" smtClean="0"/>
              <a:t>Northern </a:t>
            </a:r>
            <a:r>
              <a:rPr lang="en-CA" sz="1800" dirty="0"/>
              <a:t>Alberta Grazing </a:t>
            </a:r>
            <a:r>
              <a:rPr lang="en-CA" sz="1800" dirty="0" smtClean="0"/>
              <a:t>Association </a:t>
            </a:r>
          </a:p>
          <a:p>
            <a:pPr lvl="1">
              <a:buFont typeface="Courier New" panose="02070309020205020404" pitchFamily="49" charset="0"/>
              <a:buChar char="o"/>
            </a:pPr>
            <a:endParaRPr lang="en-CA" sz="1800" dirty="0" smtClean="0"/>
          </a:p>
          <a:p>
            <a:r>
              <a:rPr lang="en-CA" sz="2200" dirty="0" smtClean="0"/>
              <a:t>The committee provided input on the creation of </a:t>
            </a:r>
            <a:r>
              <a:rPr lang="en-CA" sz="2200" dirty="0"/>
              <a:t>a new framework for grazing rental rates and assignment </a:t>
            </a:r>
            <a:r>
              <a:rPr lang="en-CA" sz="2200" dirty="0" smtClean="0"/>
              <a:t>fees</a:t>
            </a:r>
            <a:endParaRPr lang="en-CA" sz="2200" dirty="0"/>
          </a:p>
        </p:txBody>
      </p:sp>
    </p:spTree>
    <p:extLst>
      <p:ext uri="{BB962C8B-B14F-4D97-AF65-F5344CB8AC3E}">
        <p14:creationId xmlns:p14="http://schemas.microsoft.com/office/powerpoint/2010/main" val="5828076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036608"/>
            <a:ext cx="3276600" cy="507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Proposed Grazing Zones</a:t>
            </a:r>
            <a:endParaRPr lang="en-CA" dirty="0"/>
          </a:p>
        </p:txBody>
      </p:sp>
      <p:sp>
        <p:nvSpPr>
          <p:cNvPr id="3" name="Content Placeholder 2"/>
          <p:cNvSpPr>
            <a:spLocks noGrp="1"/>
          </p:cNvSpPr>
          <p:nvPr>
            <p:ph idx="1"/>
          </p:nvPr>
        </p:nvSpPr>
        <p:spPr>
          <a:xfrm>
            <a:off x="468702" y="1389303"/>
            <a:ext cx="5017698" cy="4478098"/>
          </a:xfrm>
        </p:spPr>
        <p:txBody>
          <a:bodyPr/>
          <a:lstStyle/>
          <a:p>
            <a:r>
              <a:rPr lang="en-CA" sz="2200" dirty="0" smtClean="0"/>
              <a:t>Two zone grazing rental rate structure with a boundary based on the transition to the boreal region of the province</a:t>
            </a:r>
          </a:p>
          <a:p>
            <a:pPr lvl="1"/>
            <a:r>
              <a:rPr lang="en-CA" sz="1800" dirty="0" smtClean="0"/>
              <a:t> an area that incurs higher capital costs on grazing leases</a:t>
            </a:r>
          </a:p>
          <a:p>
            <a:r>
              <a:rPr lang="en-CA" sz="2200" dirty="0" smtClean="0"/>
              <a:t>The two zones would have different minimum rental rates to reflect these differences in capital costs:</a:t>
            </a:r>
          </a:p>
          <a:p>
            <a:pPr lvl="1">
              <a:buFont typeface="Courier New" panose="02070309020205020404" pitchFamily="49" charset="0"/>
              <a:buChar char="o"/>
            </a:pPr>
            <a:r>
              <a:rPr lang="en-CA" sz="1800" dirty="0" smtClean="0"/>
              <a:t>Zone </a:t>
            </a:r>
            <a:r>
              <a:rPr lang="en-CA" sz="1800" dirty="0"/>
              <a:t>1 - $2.30/AUM</a:t>
            </a:r>
          </a:p>
          <a:p>
            <a:pPr lvl="1">
              <a:buFont typeface="Courier New" panose="02070309020205020404" pitchFamily="49" charset="0"/>
              <a:buChar char="o"/>
            </a:pPr>
            <a:r>
              <a:rPr lang="en-CA" sz="1800" dirty="0"/>
              <a:t>Zone 2 - $1.30/AUM</a:t>
            </a:r>
          </a:p>
          <a:p>
            <a:endParaRPr lang="en-CA" dirty="0"/>
          </a:p>
        </p:txBody>
      </p:sp>
    </p:spTree>
    <p:extLst>
      <p:ext uri="{BB962C8B-B14F-4D97-AF65-F5344CB8AC3E}">
        <p14:creationId xmlns:p14="http://schemas.microsoft.com/office/powerpoint/2010/main" val="10778891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MNP">
      <a:dk1>
        <a:sysClr val="windowText" lastClr="000000"/>
      </a:dk1>
      <a:lt1>
        <a:sysClr val="window" lastClr="FFFFFF"/>
      </a:lt1>
      <a:dk2>
        <a:srgbClr val="000000"/>
      </a:dk2>
      <a:lt2>
        <a:srgbClr val="FFFFFF"/>
      </a:lt2>
      <a:accent1>
        <a:srgbClr val="2F1E0C"/>
      </a:accent1>
      <a:accent2>
        <a:srgbClr val="C2B9A6"/>
      </a:accent2>
      <a:accent3>
        <a:srgbClr val="035642"/>
      </a:accent3>
      <a:accent4>
        <a:srgbClr val="000000"/>
      </a:accent4>
      <a:accent5>
        <a:srgbClr val="000000"/>
      </a:accent5>
      <a:accent6>
        <a:srgbClr val="000000"/>
      </a:accent6>
      <a:hlink>
        <a:srgbClr val="000000"/>
      </a:hlink>
      <a:folHlink>
        <a:srgbClr val="000000"/>
      </a:folHlink>
    </a:clrScheme>
    <a:fontScheme name="MNP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MNP">
      <a:dk1>
        <a:sysClr val="windowText" lastClr="000000"/>
      </a:dk1>
      <a:lt1>
        <a:sysClr val="window" lastClr="FFFFFF"/>
      </a:lt1>
      <a:dk2>
        <a:srgbClr val="1F497D"/>
      </a:dk2>
      <a:lt2>
        <a:srgbClr val="EEECE1"/>
      </a:lt2>
      <a:accent1>
        <a:srgbClr val="2F1E0C"/>
      </a:accent1>
      <a:accent2>
        <a:srgbClr val="C2B9A6"/>
      </a:accent2>
      <a:accent3>
        <a:srgbClr val="035642"/>
      </a:accent3>
      <a:accent4>
        <a:srgbClr val="08181D"/>
      </a:accent4>
      <a:accent5>
        <a:srgbClr val="727683"/>
      </a:accent5>
      <a:accent6>
        <a:srgbClr val="843405"/>
      </a:accent6>
      <a:hlink>
        <a:srgbClr val="0000FF"/>
      </a:hlink>
      <a:folHlink>
        <a:srgbClr val="800080"/>
      </a:folHlink>
    </a:clrScheme>
    <a:fontScheme name="MNP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13793</TotalTime>
  <Words>2926</Words>
  <Application>Microsoft Macintosh PowerPoint</Application>
  <PresentationFormat>On-screen Show (4:3)</PresentationFormat>
  <Paragraphs>558</Paragraphs>
  <Slides>31</Slides>
  <Notes>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Custom Design</vt:lpstr>
      <vt:lpstr>1_Custom Design</vt:lpstr>
      <vt:lpstr>Document</vt:lpstr>
      <vt:lpstr>PowerPoint Presentation</vt:lpstr>
      <vt:lpstr>Background –  Rental Rates</vt:lpstr>
      <vt:lpstr>Background – Rental Rates</vt:lpstr>
      <vt:lpstr>Background – Rental Rates</vt:lpstr>
      <vt:lpstr>Background – Assignment Fees</vt:lpstr>
      <vt:lpstr>Background – Assignment Fees</vt:lpstr>
      <vt:lpstr>Background – Assignment Fees</vt:lpstr>
      <vt:lpstr>Review and Proposal Development</vt:lpstr>
      <vt:lpstr>Proposed Grazing Zones</vt:lpstr>
      <vt:lpstr>PowerPoint Presentation</vt:lpstr>
      <vt:lpstr>Proposed Formula</vt:lpstr>
      <vt:lpstr>Market-Based Administrative Formula</vt:lpstr>
      <vt:lpstr>Rent Based On Yearling Markets</vt:lpstr>
      <vt:lpstr>The 2005 Survey – Cost Categories</vt:lpstr>
      <vt:lpstr>Regional Cost Comparisons (Individual &amp; Association Leases)</vt:lpstr>
      <vt:lpstr>Projected Rental Rates1 (Ignoring The Effect Of Phasing In The New Rates)</vt:lpstr>
      <vt:lpstr>Phased Implementation</vt:lpstr>
      <vt:lpstr>Zone 1 Projected Phased Rental Rates1</vt:lpstr>
      <vt:lpstr>Zone 2 Projected Phased Rental Rates1</vt:lpstr>
      <vt:lpstr>Projected Phased Rental Rates</vt:lpstr>
      <vt:lpstr>Rental Rates 20 Year Comparison</vt:lpstr>
      <vt:lpstr>Assignment Fees</vt:lpstr>
      <vt:lpstr>Range Sustainability Fund</vt:lpstr>
      <vt:lpstr>Range Sustainability Fund</vt:lpstr>
      <vt:lpstr>Formula Review</vt:lpstr>
      <vt:lpstr>Questions</vt:lpstr>
      <vt:lpstr>Appendix – Summary Information On the Proposed Calculation of Rents and on Assignment Fees</vt:lpstr>
      <vt:lpstr>List of Objectives – Developed with Stakeholder Committee</vt:lpstr>
      <vt:lpstr>Proposed Rental Rate Formula</vt:lpstr>
      <vt:lpstr>PowerPoint Presentation</vt:lpstr>
      <vt:lpstr>Assignment Fees – Summary of Changes</vt:lpstr>
    </vt:vector>
  </TitlesOfParts>
  <Company>Meyers Norris Penny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Mitchell</dc:creator>
  <cp:lastModifiedBy>Lindsye  Dunbar</cp:lastModifiedBy>
  <cp:revision>750</cp:revision>
  <dcterms:created xsi:type="dcterms:W3CDTF">2013-03-14T18:21:25Z</dcterms:created>
  <dcterms:modified xsi:type="dcterms:W3CDTF">2015-02-24T18:03:50Z</dcterms:modified>
</cp:coreProperties>
</file>