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E19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39" autoAdjust="0"/>
    <p:restoredTop sz="94660"/>
  </p:normalViewPr>
  <p:slideViewPr>
    <p:cSldViewPr snapToGrid="0">
      <p:cViewPr>
        <p:scale>
          <a:sx n="116" d="100"/>
          <a:sy n="116" d="100"/>
        </p:scale>
        <p:origin x="-132" y="-12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3/6/2018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3/6/2018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3/6/2018</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D17FF28-352C-4BFC-A5C0-82437317FA7D}"/>
              </a:ext>
            </a:extLst>
          </p:cNvPr>
          <p:cNvSpPr>
            <a:spLocks noGrp="1"/>
          </p:cNvSpPr>
          <p:nvPr>
            <p:ph type="ctrTitle"/>
          </p:nvPr>
        </p:nvSpPr>
        <p:spPr/>
        <p:txBody>
          <a:bodyPr/>
          <a:lstStyle/>
          <a:p>
            <a:r>
              <a:rPr lang="en-US" dirty="0"/>
              <a:t>2018 ASRA AGM</a:t>
            </a:r>
          </a:p>
        </p:txBody>
      </p:sp>
      <p:sp>
        <p:nvSpPr>
          <p:cNvPr id="3" name="Subtitle 2">
            <a:extLst>
              <a:ext uri="{FF2B5EF4-FFF2-40B4-BE49-F238E27FC236}">
                <a16:creationId xmlns:a16="http://schemas.microsoft.com/office/drawing/2014/main" xmlns="" id="{2DC6F1E4-8577-43B5-A62E-B55AAE6623E2}"/>
              </a:ext>
            </a:extLst>
          </p:cNvPr>
          <p:cNvSpPr>
            <a:spLocks noGrp="1"/>
          </p:cNvSpPr>
          <p:nvPr>
            <p:ph type="subTitle" idx="1"/>
          </p:nvPr>
        </p:nvSpPr>
        <p:spPr/>
        <p:txBody>
          <a:bodyPr/>
          <a:lstStyle/>
          <a:p>
            <a:r>
              <a:rPr lang="en-US" dirty="0"/>
              <a:t>Daryl Bennett</a:t>
            </a:r>
          </a:p>
        </p:txBody>
      </p:sp>
      <p:pic>
        <p:nvPicPr>
          <p:cNvPr id="4" name="Picture 3">
            <a:extLst>
              <a:ext uri="{FF2B5EF4-FFF2-40B4-BE49-F238E27FC236}">
                <a16:creationId xmlns:a16="http://schemas.microsoft.com/office/drawing/2014/main" xmlns="" id="{02AC58D9-4C48-4FD0-89D5-DB842306F0E2}"/>
              </a:ext>
            </a:extLst>
          </p:cNvPr>
          <p:cNvPicPr/>
          <p:nvPr/>
        </p:nvPicPr>
        <p:blipFill>
          <a:blip r:embed="rId2">
            <a:extLst>
              <a:ext uri="{28A0092B-C50C-407E-A947-70E740481C1C}">
                <a14:useLocalDpi xmlns:a14="http://schemas.microsoft.com/office/drawing/2010/main" val="0"/>
              </a:ext>
            </a:extLst>
          </a:blip>
          <a:stretch>
            <a:fillRect/>
          </a:stretch>
        </p:blipFill>
        <p:spPr>
          <a:xfrm>
            <a:off x="2589213" y="500916"/>
            <a:ext cx="6122918" cy="2785981"/>
          </a:xfrm>
          <a:prstGeom prst="rect">
            <a:avLst/>
          </a:prstGeom>
        </p:spPr>
      </p:pic>
    </p:spTree>
    <p:extLst>
      <p:ext uri="{BB962C8B-B14F-4D97-AF65-F5344CB8AC3E}">
        <p14:creationId xmlns:p14="http://schemas.microsoft.com/office/powerpoint/2010/main" val="13783737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53395A8-509E-432D-93AB-B798885BEC6C}"/>
              </a:ext>
            </a:extLst>
          </p:cNvPr>
          <p:cNvSpPr>
            <a:spLocks noGrp="1"/>
          </p:cNvSpPr>
          <p:nvPr>
            <p:ph type="title"/>
          </p:nvPr>
        </p:nvSpPr>
        <p:spPr>
          <a:xfrm>
            <a:off x="2984768" y="228694"/>
            <a:ext cx="8911687" cy="1280890"/>
          </a:xfrm>
        </p:spPr>
        <p:txBody>
          <a:bodyPr/>
          <a:lstStyle/>
          <a:p>
            <a:r>
              <a:rPr lang="en-US" b="1" u="sng" dirty="0"/>
              <a:t>Alberta Energy Regulator</a:t>
            </a:r>
          </a:p>
        </p:txBody>
      </p:sp>
      <p:graphicFrame>
        <p:nvGraphicFramePr>
          <p:cNvPr id="4" name="Table 3">
            <a:extLst>
              <a:ext uri="{FF2B5EF4-FFF2-40B4-BE49-F238E27FC236}">
                <a16:creationId xmlns:a16="http://schemas.microsoft.com/office/drawing/2014/main" xmlns="" id="{53392A1C-008F-468C-8569-1ED80A9A752C}"/>
              </a:ext>
            </a:extLst>
          </p:cNvPr>
          <p:cNvGraphicFramePr>
            <a:graphicFrameLocks noGrp="1"/>
          </p:cNvGraphicFramePr>
          <p:nvPr>
            <p:extLst>
              <p:ext uri="{D42A27DB-BD31-4B8C-83A1-F6EECF244321}">
                <p14:modId xmlns:p14="http://schemas.microsoft.com/office/powerpoint/2010/main" val="1648486329"/>
              </p:ext>
            </p:extLst>
          </p:nvPr>
        </p:nvGraphicFramePr>
        <p:xfrm>
          <a:off x="2984768" y="1264555"/>
          <a:ext cx="8128000" cy="5273040"/>
        </p:xfrm>
        <a:graphic>
          <a:graphicData uri="http://schemas.openxmlformats.org/drawingml/2006/table">
            <a:tbl>
              <a:tblPr firstRow="1" bandRow="1">
                <a:tableStyleId>{5C22544A-7EE6-4342-B048-85BDC9FD1C3A}</a:tableStyleId>
              </a:tblPr>
              <a:tblGrid>
                <a:gridCol w="5513107">
                  <a:extLst>
                    <a:ext uri="{9D8B030D-6E8A-4147-A177-3AD203B41FA5}">
                      <a16:colId xmlns:a16="http://schemas.microsoft.com/office/drawing/2014/main" xmlns="" val="91656256"/>
                    </a:ext>
                  </a:extLst>
                </a:gridCol>
                <a:gridCol w="2614893">
                  <a:extLst>
                    <a:ext uri="{9D8B030D-6E8A-4147-A177-3AD203B41FA5}">
                      <a16:colId xmlns:a16="http://schemas.microsoft.com/office/drawing/2014/main" xmlns="" val="979604450"/>
                    </a:ext>
                  </a:extLst>
                </a:gridCol>
              </a:tblGrid>
              <a:tr h="370840">
                <a:tc gridSpan="2">
                  <a:txBody>
                    <a:bodyPr/>
                    <a:lstStyle/>
                    <a:p>
                      <a:r>
                        <a:rPr lang="en-US" sz="2000" dirty="0"/>
                        <a:t>Liability Management Rating (LMR) Program (Dec. 2017)</a:t>
                      </a:r>
                    </a:p>
                  </a:txBody>
                  <a:tcPr/>
                </a:tc>
                <a:tc hMerge="1">
                  <a:txBody>
                    <a:bodyPr/>
                    <a:lstStyle/>
                    <a:p>
                      <a:endParaRPr lang="en-US" dirty="0"/>
                    </a:p>
                  </a:txBody>
                  <a:tcPr/>
                </a:tc>
                <a:extLst>
                  <a:ext uri="{0D108BD9-81ED-4DB2-BD59-A6C34878D82A}">
                    <a16:rowId xmlns:a16="http://schemas.microsoft.com/office/drawing/2014/main" xmlns="" val="1807710352"/>
                  </a:ext>
                </a:extLst>
              </a:tr>
              <a:tr h="370840">
                <a:tc>
                  <a:txBody>
                    <a:bodyPr/>
                    <a:lstStyle/>
                    <a:p>
                      <a:r>
                        <a:rPr lang="en-US" sz="2000" dirty="0"/>
                        <a:t>Industry LMR Threshold: </a:t>
                      </a:r>
                    </a:p>
                  </a:txBody>
                  <a:tcPr/>
                </a:tc>
                <a:tc>
                  <a:txBody>
                    <a:bodyPr/>
                    <a:lstStyle/>
                    <a:p>
                      <a:r>
                        <a:rPr lang="en-US" sz="2000" dirty="0"/>
                        <a:t>1.00</a:t>
                      </a:r>
                    </a:p>
                  </a:txBody>
                  <a:tcPr/>
                </a:tc>
                <a:extLst>
                  <a:ext uri="{0D108BD9-81ED-4DB2-BD59-A6C34878D82A}">
                    <a16:rowId xmlns:a16="http://schemas.microsoft.com/office/drawing/2014/main" xmlns="" val="725259341"/>
                  </a:ext>
                </a:extLst>
              </a:tr>
              <a:tr h="370840">
                <a:tc>
                  <a:txBody>
                    <a:bodyPr/>
                    <a:lstStyle/>
                    <a:p>
                      <a:r>
                        <a:rPr lang="en-US" sz="2000" dirty="0"/>
                        <a:t>Industry Average LMR: </a:t>
                      </a:r>
                    </a:p>
                  </a:txBody>
                  <a:tcPr/>
                </a:tc>
                <a:tc>
                  <a:txBody>
                    <a:bodyPr/>
                    <a:lstStyle/>
                    <a:p>
                      <a:r>
                        <a:rPr lang="en-US" sz="2000" dirty="0"/>
                        <a:t>4.63</a:t>
                      </a:r>
                    </a:p>
                  </a:txBody>
                  <a:tcPr/>
                </a:tc>
                <a:extLst>
                  <a:ext uri="{0D108BD9-81ED-4DB2-BD59-A6C34878D82A}">
                    <a16:rowId xmlns:a16="http://schemas.microsoft.com/office/drawing/2014/main" xmlns="" val="1857651913"/>
                  </a:ext>
                </a:extLst>
              </a:tr>
              <a:tr h="370840">
                <a:tc>
                  <a:txBody>
                    <a:bodyPr/>
                    <a:lstStyle/>
                    <a:p>
                      <a:r>
                        <a:rPr lang="en-US" sz="2000" dirty="0"/>
                        <a:t>Number of Licensees at or over Industry Threshold </a:t>
                      </a:r>
                    </a:p>
                  </a:txBody>
                  <a:tcPr/>
                </a:tc>
                <a:tc>
                  <a:txBody>
                    <a:bodyPr/>
                    <a:lstStyle/>
                    <a:p>
                      <a:r>
                        <a:rPr lang="en-US" sz="2000" dirty="0"/>
                        <a:t>430</a:t>
                      </a:r>
                    </a:p>
                  </a:txBody>
                  <a:tcPr/>
                </a:tc>
                <a:extLst>
                  <a:ext uri="{0D108BD9-81ED-4DB2-BD59-A6C34878D82A}">
                    <a16:rowId xmlns:a16="http://schemas.microsoft.com/office/drawing/2014/main" xmlns="" val="1920064755"/>
                  </a:ext>
                </a:extLst>
              </a:tr>
              <a:tr h="370840">
                <a:tc>
                  <a:txBody>
                    <a:bodyPr/>
                    <a:lstStyle/>
                    <a:p>
                      <a:r>
                        <a:rPr lang="en-US" sz="2000" dirty="0"/>
                        <a:t>Number of Licensees below Industry Threshold:</a:t>
                      </a:r>
                    </a:p>
                  </a:txBody>
                  <a:tcPr/>
                </a:tc>
                <a:tc>
                  <a:txBody>
                    <a:bodyPr/>
                    <a:lstStyle/>
                    <a:p>
                      <a:r>
                        <a:rPr lang="en-US" sz="2000" dirty="0"/>
                        <a:t>324</a:t>
                      </a:r>
                    </a:p>
                  </a:txBody>
                  <a:tcPr/>
                </a:tc>
                <a:extLst>
                  <a:ext uri="{0D108BD9-81ED-4DB2-BD59-A6C34878D82A}">
                    <a16:rowId xmlns:a16="http://schemas.microsoft.com/office/drawing/2014/main" xmlns="" val="1193270279"/>
                  </a:ext>
                </a:extLst>
              </a:tr>
              <a:tr h="370840">
                <a:tc>
                  <a:txBody>
                    <a:bodyPr/>
                    <a:lstStyle/>
                    <a:p>
                      <a:r>
                        <a:rPr lang="en-US" sz="2000" dirty="0"/>
                        <a:t>Total Number of Licensees Evaluated: </a:t>
                      </a:r>
                    </a:p>
                  </a:txBody>
                  <a:tcPr/>
                </a:tc>
                <a:tc>
                  <a:txBody>
                    <a:bodyPr/>
                    <a:lstStyle/>
                    <a:p>
                      <a:r>
                        <a:rPr lang="en-US" sz="2000" dirty="0"/>
                        <a:t>754</a:t>
                      </a:r>
                    </a:p>
                  </a:txBody>
                  <a:tcPr/>
                </a:tc>
                <a:extLst>
                  <a:ext uri="{0D108BD9-81ED-4DB2-BD59-A6C34878D82A}">
                    <a16:rowId xmlns:a16="http://schemas.microsoft.com/office/drawing/2014/main" xmlns="" val="588773256"/>
                  </a:ext>
                </a:extLst>
              </a:tr>
              <a:tr h="370840">
                <a:tc>
                  <a:txBody>
                    <a:bodyPr/>
                    <a:lstStyle/>
                    <a:p>
                      <a:r>
                        <a:rPr lang="en-US" sz="2000" dirty="0"/>
                        <a:t>Total Number of Licenses/Approvals Evaluated: </a:t>
                      </a:r>
                    </a:p>
                  </a:txBody>
                  <a:tcPr/>
                </a:tc>
                <a:tc>
                  <a:txBody>
                    <a:bodyPr/>
                    <a:lstStyle/>
                    <a:p>
                      <a:r>
                        <a:rPr lang="en-US" sz="2000" dirty="0"/>
                        <a:t>347,701</a:t>
                      </a:r>
                    </a:p>
                  </a:txBody>
                  <a:tcPr/>
                </a:tc>
                <a:extLst>
                  <a:ext uri="{0D108BD9-81ED-4DB2-BD59-A6C34878D82A}">
                    <a16:rowId xmlns:a16="http://schemas.microsoft.com/office/drawing/2014/main" xmlns="" val="1218610436"/>
                  </a:ext>
                </a:extLst>
              </a:tr>
              <a:tr h="370840">
                <a:tc>
                  <a:txBody>
                    <a:bodyPr/>
                    <a:lstStyle/>
                    <a:p>
                      <a:r>
                        <a:rPr lang="en-US" sz="2000" dirty="0"/>
                        <a:t>Total Deemed Assets</a:t>
                      </a:r>
                    </a:p>
                  </a:txBody>
                  <a:tcPr/>
                </a:tc>
                <a:tc>
                  <a:txBody>
                    <a:bodyPr/>
                    <a:lstStyle/>
                    <a:p>
                      <a:r>
                        <a:rPr lang="en-US" sz="2000" dirty="0"/>
                        <a:t>$140,733,428,524.83</a:t>
                      </a:r>
                    </a:p>
                  </a:txBody>
                  <a:tcPr/>
                </a:tc>
                <a:extLst>
                  <a:ext uri="{0D108BD9-81ED-4DB2-BD59-A6C34878D82A}">
                    <a16:rowId xmlns:a16="http://schemas.microsoft.com/office/drawing/2014/main" xmlns="" val="56473144"/>
                  </a:ext>
                </a:extLst>
              </a:tr>
              <a:tr h="370840">
                <a:tc>
                  <a:txBody>
                    <a:bodyPr/>
                    <a:lstStyle/>
                    <a:p>
                      <a:r>
                        <a:rPr lang="en-US" sz="2000" dirty="0"/>
                        <a:t>Total Deemed Liabilities: </a:t>
                      </a:r>
                    </a:p>
                  </a:txBody>
                  <a:tcPr/>
                </a:tc>
                <a:tc>
                  <a:txBody>
                    <a:bodyPr/>
                    <a:lstStyle/>
                    <a:p>
                      <a:r>
                        <a:rPr lang="en-US" sz="2000" dirty="0"/>
                        <a:t>$30,365,079,464.73</a:t>
                      </a:r>
                    </a:p>
                  </a:txBody>
                  <a:tcPr/>
                </a:tc>
                <a:extLst>
                  <a:ext uri="{0D108BD9-81ED-4DB2-BD59-A6C34878D82A}">
                    <a16:rowId xmlns:a16="http://schemas.microsoft.com/office/drawing/2014/main" xmlns="" val="729267089"/>
                  </a:ext>
                </a:extLst>
              </a:tr>
              <a:tr h="370840">
                <a:tc>
                  <a:txBody>
                    <a:bodyPr/>
                    <a:lstStyle/>
                    <a:p>
                      <a:r>
                        <a:rPr lang="en-US" sz="2000" dirty="0"/>
                        <a:t>Total Estimated Liabilities: </a:t>
                      </a:r>
                    </a:p>
                  </a:txBody>
                  <a:tcPr/>
                </a:tc>
                <a:tc>
                  <a:txBody>
                    <a:bodyPr/>
                    <a:lstStyle/>
                    <a:p>
                      <a:r>
                        <a:rPr lang="en-US" sz="2000" dirty="0"/>
                        <a:t>$31,073,652,404.73</a:t>
                      </a:r>
                    </a:p>
                  </a:txBody>
                  <a:tcPr/>
                </a:tc>
                <a:extLst>
                  <a:ext uri="{0D108BD9-81ED-4DB2-BD59-A6C34878D82A}">
                    <a16:rowId xmlns:a16="http://schemas.microsoft.com/office/drawing/2014/main" xmlns="" val="3058909819"/>
                  </a:ext>
                </a:extLst>
              </a:tr>
              <a:tr h="370840">
                <a:tc>
                  <a:txBody>
                    <a:bodyPr/>
                    <a:lstStyle/>
                    <a:p>
                      <a:r>
                        <a:rPr lang="en-US" sz="2000" dirty="0"/>
                        <a:t>Total LMR Security Held: </a:t>
                      </a:r>
                    </a:p>
                  </a:txBody>
                  <a:tcPr/>
                </a:tc>
                <a:tc>
                  <a:txBody>
                    <a:bodyPr/>
                    <a:lstStyle/>
                    <a:p>
                      <a:r>
                        <a:rPr lang="en-US" sz="2000" dirty="0"/>
                        <a:t>$238,569,511.52</a:t>
                      </a:r>
                    </a:p>
                  </a:txBody>
                  <a:tcPr/>
                </a:tc>
                <a:extLst>
                  <a:ext uri="{0D108BD9-81ED-4DB2-BD59-A6C34878D82A}">
                    <a16:rowId xmlns:a16="http://schemas.microsoft.com/office/drawing/2014/main" xmlns="" val="105148711"/>
                  </a:ext>
                </a:extLst>
              </a:tr>
            </a:tbl>
          </a:graphicData>
        </a:graphic>
      </p:graphicFrame>
    </p:spTree>
    <p:extLst>
      <p:ext uri="{BB962C8B-B14F-4D97-AF65-F5344CB8AC3E}">
        <p14:creationId xmlns:p14="http://schemas.microsoft.com/office/powerpoint/2010/main" val="6473165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A45B4ABB-6DD9-4796-88B8-B5A19F6A0D36}"/>
              </a:ext>
            </a:extLst>
          </p:cNvPr>
          <p:cNvSpPr>
            <a:spLocks noGrp="1"/>
          </p:cNvSpPr>
          <p:nvPr>
            <p:ph idx="1"/>
          </p:nvPr>
        </p:nvSpPr>
        <p:spPr>
          <a:xfrm>
            <a:off x="2589212" y="667265"/>
            <a:ext cx="8915400" cy="5659394"/>
          </a:xfrm>
        </p:spPr>
        <p:txBody>
          <a:bodyPr>
            <a:normAutofit fontScale="92500" lnSpcReduction="10000"/>
          </a:bodyPr>
          <a:lstStyle/>
          <a:p>
            <a:r>
              <a:rPr lang="en-US" dirty="0"/>
              <a:t>The Court of Appeal basically stated that the </a:t>
            </a:r>
            <a:r>
              <a:rPr lang="en-US" b="1" dirty="0"/>
              <a:t>Alberta Energy Regulator</a:t>
            </a:r>
            <a:r>
              <a:rPr lang="en-US" dirty="0"/>
              <a:t> was incompetent and should have required Industry to put funds aside for reclamation.</a:t>
            </a:r>
          </a:p>
          <a:p>
            <a:endParaRPr lang="en-US" dirty="0"/>
          </a:p>
          <a:p>
            <a:r>
              <a:rPr lang="en-US" dirty="0"/>
              <a:t>Directive 11 hasn’t been updated since March 31, 2015 and still values oil at over $100/barrel which enables Operators to avoid having to make LMR deposits for reclamation.  </a:t>
            </a:r>
          </a:p>
          <a:p>
            <a:pPr marL="0" indent="0">
              <a:buNone/>
            </a:pPr>
            <a:r>
              <a:rPr lang="en-US" dirty="0"/>
              <a:t> </a:t>
            </a:r>
          </a:p>
          <a:p>
            <a:r>
              <a:rPr lang="en-US" dirty="0"/>
              <a:t>ASRA has been involved in meetings with the AER in discussing how the </a:t>
            </a:r>
            <a:r>
              <a:rPr lang="en-US" dirty="0" err="1"/>
              <a:t>Licence</a:t>
            </a:r>
            <a:r>
              <a:rPr lang="en-US" dirty="0"/>
              <a:t> Management Rating program can be improved.  Some have suggested requiring a $250,000 drilling deposit.</a:t>
            </a:r>
          </a:p>
          <a:p>
            <a:pPr marL="0" indent="0">
              <a:buNone/>
            </a:pPr>
            <a:r>
              <a:rPr lang="en-US" dirty="0"/>
              <a:t> </a:t>
            </a:r>
          </a:p>
          <a:p>
            <a:r>
              <a:rPr lang="en-US" dirty="0"/>
              <a:t>There are around 150,000 abandoned or inactive wells and another 140,000 that are not very productive.  If the Redwater decision stands, it will create an incentive for Industry to dump these wells onto the Orphan Well Association.</a:t>
            </a:r>
          </a:p>
          <a:p>
            <a:endParaRPr lang="en-US" dirty="0"/>
          </a:p>
          <a:p>
            <a:r>
              <a:rPr lang="en-US" dirty="0"/>
              <a:t>Jim Ellis, Chairman of AER has stated that the “system is broken” if Redwater stands, but the AER still continues to issue licenses.</a:t>
            </a:r>
          </a:p>
          <a:p>
            <a:endParaRPr lang="en-US" dirty="0"/>
          </a:p>
        </p:txBody>
      </p:sp>
    </p:spTree>
    <p:extLst>
      <p:ext uri="{BB962C8B-B14F-4D97-AF65-F5344CB8AC3E}">
        <p14:creationId xmlns:p14="http://schemas.microsoft.com/office/powerpoint/2010/main" val="26198805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A45B4ABB-6DD9-4796-88B8-B5A19F6A0D36}"/>
              </a:ext>
            </a:extLst>
          </p:cNvPr>
          <p:cNvSpPr>
            <a:spLocks noGrp="1"/>
          </p:cNvSpPr>
          <p:nvPr>
            <p:ph idx="1"/>
          </p:nvPr>
        </p:nvSpPr>
        <p:spPr>
          <a:xfrm>
            <a:off x="2589212" y="667265"/>
            <a:ext cx="8915400" cy="5659394"/>
          </a:xfrm>
        </p:spPr>
        <p:txBody>
          <a:bodyPr>
            <a:normAutofit/>
          </a:bodyPr>
          <a:lstStyle/>
          <a:p>
            <a:r>
              <a:rPr lang="en-US" dirty="0"/>
              <a:t>AER doesn’t act in a timely manner and doesn’t really know how to handle SRB Termination Orders.</a:t>
            </a:r>
          </a:p>
          <a:p>
            <a:pPr marL="0" indent="0">
              <a:buNone/>
            </a:pPr>
            <a:r>
              <a:rPr lang="en-US" dirty="0"/>
              <a:t> </a:t>
            </a:r>
          </a:p>
          <a:p>
            <a:r>
              <a:rPr lang="en-US" dirty="0"/>
              <a:t>Uncertainty of access if some leases are disavowed.</a:t>
            </a:r>
          </a:p>
          <a:p>
            <a:pPr marL="0" indent="0">
              <a:buNone/>
            </a:pPr>
            <a:r>
              <a:rPr lang="en-US" dirty="0"/>
              <a:t> </a:t>
            </a:r>
          </a:p>
          <a:p>
            <a:r>
              <a:rPr lang="en-US" dirty="0"/>
              <a:t>A permanent setback around the wellhead and access to the wellhead even after reclamation in case something goes wrong.</a:t>
            </a:r>
          </a:p>
          <a:p>
            <a:pPr marL="0" indent="0">
              <a:buNone/>
            </a:pPr>
            <a:r>
              <a:rPr lang="en-US" dirty="0"/>
              <a:t> </a:t>
            </a:r>
          </a:p>
          <a:p>
            <a:r>
              <a:rPr lang="en-US" dirty="0"/>
              <a:t>With no legislated requirement to reclaim non-productive wells within a certain time frame, the number of them has greatly increased over time.  The landowner cannot force the operator to reclaim it so he can regain the full use of his land, while the operator often finds it cheaper to pay the annual compensation to the landowner than to reclaim it.  Such wells are often transferred into weaker and weaker hands until bankruptcy.</a:t>
            </a:r>
          </a:p>
          <a:p>
            <a:pPr marL="0" indent="0">
              <a:buNone/>
            </a:pPr>
            <a:r>
              <a:rPr lang="en-US" dirty="0"/>
              <a:t> </a:t>
            </a:r>
          </a:p>
          <a:p>
            <a:r>
              <a:rPr lang="en-US" dirty="0"/>
              <a:t>Receivers are disavowing leases and not following surface lease conditions.</a:t>
            </a:r>
          </a:p>
          <a:p>
            <a:endParaRPr lang="en-US" dirty="0"/>
          </a:p>
        </p:txBody>
      </p:sp>
    </p:spTree>
    <p:extLst>
      <p:ext uri="{BB962C8B-B14F-4D97-AF65-F5344CB8AC3E}">
        <p14:creationId xmlns:p14="http://schemas.microsoft.com/office/powerpoint/2010/main" val="27615684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A45B4ABB-6DD9-4796-88B8-B5A19F6A0D36}"/>
              </a:ext>
            </a:extLst>
          </p:cNvPr>
          <p:cNvSpPr>
            <a:spLocks noGrp="1"/>
          </p:cNvSpPr>
          <p:nvPr>
            <p:ph idx="1"/>
          </p:nvPr>
        </p:nvSpPr>
        <p:spPr>
          <a:xfrm>
            <a:off x="2589212" y="667265"/>
            <a:ext cx="8915400" cy="5659394"/>
          </a:xfrm>
        </p:spPr>
        <p:txBody>
          <a:bodyPr>
            <a:normAutofit fontScale="92500"/>
          </a:bodyPr>
          <a:lstStyle/>
          <a:p>
            <a:pPr marL="0" indent="0" algn="ctr">
              <a:buNone/>
            </a:pPr>
            <a:r>
              <a:rPr lang="en-US" sz="2800" dirty="0"/>
              <a:t>The </a:t>
            </a:r>
            <a:r>
              <a:rPr lang="en-US" sz="2800" b="1" dirty="0"/>
              <a:t>Responsible Energy Development Act</a:t>
            </a:r>
            <a:r>
              <a:rPr lang="en-US" sz="2800" dirty="0"/>
              <a:t> “</a:t>
            </a:r>
            <a:r>
              <a:rPr lang="en-US" sz="2800" b="1" i="1" dirty="0"/>
              <a:t>REDA</a:t>
            </a:r>
            <a:r>
              <a:rPr lang="en-US" sz="2800" dirty="0"/>
              <a:t>” which was passed a few years ago by the Conservative government </a:t>
            </a:r>
            <a:r>
              <a:rPr lang="en-US" sz="2800" u="sng" dirty="0"/>
              <a:t>removed the AER’s requirement to act in the Public Interest, made it much harder to appeal the AER’s decisions and lessened the landowner’s right to a hearing.</a:t>
            </a:r>
            <a:r>
              <a:rPr lang="en-US" sz="2800" dirty="0"/>
              <a:t>  Ironically the AER has stated in a number of situations, “that it is not in the Public Interest for the AER to follow the law”.  </a:t>
            </a:r>
            <a:r>
              <a:rPr lang="en-US" sz="2800" u="sng" dirty="0"/>
              <a:t>That doesn’t seem responsible.</a:t>
            </a:r>
            <a:r>
              <a:rPr lang="en-US" sz="2800" dirty="0"/>
              <a:t>  Many believe that the AER is a regulator that has been “captured by Industry” and its lack of transparency along with its refusal to abide by some existing laws, rules and regulations have led to a flawed decision making process.</a:t>
            </a:r>
          </a:p>
          <a:p>
            <a:pPr marL="0" indent="0">
              <a:buNone/>
            </a:pPr>
            <a:endParaRPr lang="en-US" dirty="0"/>
          </a:p>
        </p:txBody>
      </p:sp>
    </p:spTree>
    <p:extLst>
      <p:ext uri="{BB962C8B-B14F-4D97-AF65-F5344CB8AC3E}">
        <p14:creationId xmlns:p14="http://schemas.microsoft.com/office/powerpoint/2010/main" val="26703651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6BF8B75-CA81-4683-885C-0D8E83B1A2E6}"/>
              </a:ext>
            </a:extLst>
          </p:cNvPr>
          <p:cNvSpPr>
            <a:spLocks noGrp="1"/>
          </p:cNvSpPr>
          <p:nvPr>
            <p:ph type="title"/>
          </p:nvPr>
        </p:nvSpPr>
        <p:spPr/>
        <p:txBody>
          <a:bodyPr/>
          <a:lstStyle/>
          <a:p>
            <a:r>
              <a:rPr lang="en-US" b="1" u="sng" dirty="0"/>
              <a:t>Orphan Well Association</a:t>
            </a:r>
          </a:p>
        </p:txBody>
      </p:sp>
      <p:sp>
        <p:nvSpPr>
          <p:cNvPr id="3" name="Content Placeholder 2">
            <a:extLst>
              <a:ext uri="{FF2B5EF4-FFF2-40B4-BE49-F238E27FC236}">
                <a16:creationId xmlns:a16="http://schemas.microsoft.com/office/drawing/2014/main" xmlns="" id="{DBB203F8-2411-4FA6-AA6D-051E496B303F}"/>
              </a:ext>
            </a:extLst>
          </p:cNvPr>
          <p:cNvSpPr>
            <a:spLocks noGrp="1"/>
          </p:cNvSpPr>
          <p:nvPr>
            <p:ph idx="1"/>
          </p:nvPr>
        </p:nvSpPr>
        <p:spPr>
          <a:xfrm>
            <a:off x="2589212" y="1507524"/>
            <a:ext cx="8915400" cy="5016844"/>
          </a:xfrm>
        </p:spPr>
        <p:txBody>
          <a:bodyPr>
            <a:normAutofit fontScale="92500"/>
          </a:bodyPr>
          <a:lstStyle/>
          <a:p>
            <a:r>
              <a:rPr lang="en-US" dirty="0"/>
              <a:t>Levy is $30 million/year.  It was recently increased from $15 million.  There are about 3500 wells in the OWA due to over 1000 wells being dumped on them this last year.  The OWA normally reclaims around 50-100 wells per year.  It is woefully underfunded to handle the number of Orphans that are being dumped on it.</a:t>
            </a:r>
          </a:p>
          <a:p>
            <a:pPr marL="0" indent="0">
              <a:buNone/>
            </a:pPr>
            <a:r>
              <a:rPr lang="en-US" dirty="0"/>
              <a:t> </a:t>
            </a:r>
          </a:p>
          <a:p>
            <a:r>
              <a:rPr lang="en-US" dirty="0"/>
              <a:t>The AER hasn’t transferred a number of legacy Orphans to the OWA.</a:t>
            </a:r>
          </a:p>
          <a:p>
            <a:pPr marL="0" indent="0">
              <a:buNone/>
            </a:pPr>
            <a:r>
              <a:rPr lang="en-US" dirty="0"/>
              <a:t> </a:t>
            </a:r>
          </a:p>
          <a:p>
            <a:r>
              <a:rPr lang="en-US" dirty="0"/>
              <a:t>ASRA recently released a Press Release supporting the NDP’s decision to lend the OWA a 10-year $235 million loan which will be spent generating efficiencies in reclaiming Orphan wells.  The Federal government’s grant of $30 million will be used to pay the interest on this loan.  The Orphan Well Levy is supposed to be raised to $60 million a year which will allow the OWA to continue spending $30 million per year on top of the $235 million which is supposed to be spent during the next 3 years.  The extra $30 million per year will be used to pay back the loan.  Some have criticized this as being a Taxpayer Pay model instead of a Polluter Pay model; however, the legislation as written will require Industry’s increased contribution to pay off the loan.</a:t>
            </a:r>
          </a:p>
          <a:p>
            <a:endParaRPr lang="en-US" dirty="0"/>
          </a:p>
        </p:txBody>
      </p:sp>
    </p:spTree>
    <p:extLst>
      <p:ext uri="{BB962C8B-B14F-4D97-AF65-F5344CB8AC3E}">
        <p14:creationId xmlns:p14="http://schemas.microsoft.com/office/powerpoint/2010/main" val="28393850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A45B4ABB-6DD9-4796-88B8-B5A19F6A0D36}"/>
              </a:ext>
            </a:extLst>
          </p:cNvPr>
          <p:cNvSpPr>
            <a:spLocks noGrp="1"/>
          </p:cNvSpPr>
          <p:nvPr>
            <p:ph idx="1"/>
          </p:nvPr>
        </p:nvSpPr>
        <p:spPr>
          <a:xfrm>
            <a:off x="2589212" y="296562"/>
            <a:ext cx="8915400" cy="6277233"/>
          </a:xfrm>
        </p:spPr>
        <p:txBody>
          <a:bodyPr>
            <a:normAutofit fontScale="92500" lnSpcReduction="10000"/>
          </a:bodyPr>
          <a:lstStyle/>
          <a:p>
            <a:r>
              <a:rPr lang="en-US" dirty="0"/>
              <a:t>There are currently around 128 companies that owe $3.78 million in Orphan Well levies to the OWA.  It looks like many of them also owe the AER LMR deposits as well.  The AER currently has about $250 million in LMR deposits on hand that are available for Reclamation in some circumstances.</a:t>
            </a:r>
          </a:p>
          <a:p>
            <a:pPr marL="0" indent="0">
              <a:buNone/>
            </a:pPr>
            <a:r>
              <a:rPr lang="en-US" dirty="0"/>
              <a:t> </a:t>
            </a:r>
          </a:p>
          <a:p>
            <a:r>
              <a:rPr lang="en-US" dirty="0"/>
              <a:t>When the OWA contacts landowners, landowners often complain that they haven’t been paid by the Operator.  The OWA has responded that they don’t have anything to do with compensation and that the landowner should contact the Surface Rights Board.  </a:t>
            </a:r>
            <a:r>
              <a:rPr lang="en-US" u="sng" dirty="0"/>
              <a:t>However, the OWA has recently indicated that they will appear at the SRB as well and may challenge the landowner’s rights to proper compensation</a:t>
            </a:r>
            <a:r>
              <a:rPr lang="en-US" dirty="0"/>
              <a:t>.</a:t>
            </a:r>
          </a:p>
          <a:p>
            <a:pPr marL="0" indent="0">
              <a:buNone/>
            </a:pPr>
            <a:r>
              <a:rPr lang="en-US" dirty="0"/>
              <a:t> </a:t>
            </a:r>
          </a:p>
          <a:p>
            <a:r>
              <a:rPr lang="en-US" dirty="0"/>
              <a:t>The OWA doesn’t do a good job of taking care of weeds.</a:t>
            </a:r>
          </a:p>
          <a:p>
            <a:pPr marL="0" indent="0">
              <a:buNone/>
            </a:pPr>
            <a:r>
              <a:rPr lang="en-US" dirty="0"/>
              <a:t> </a:t>
            </a:r>
          </a:p>
          <a:p>
            <a:r>
              <a:rPr lang="en-US" dirty="0"/>
              <a:t>Landowner and Food Safety concerns due to contamination and sour gas.</a:t>
            </a:r>
          </a:p>
          <a:p>
            <a:pPr marL="0" indent="0">
              <a:buNone/>
            </a:pPr>
            <a:r>
              <a:rPr lang="en-US" dirty="0"/>
              <a:t> </a:t>
            </a:r>
          </a:p>
          <a:p>
            <a:r>
              <a:rPr lang="en-US" dirty="0"/>
              <a:t>We believe that the Social Contract requires Industry and the Public to make the landowner whole and to restore our lands to us with good productivity.  If the Public is unable to require Industry to do so, the Public ultimately bears final responsibility.</a:t>
            </a:r>
          </a:p>
        </p:txBody>
      </p:sp>
    </p:spTree>
    <p:extLst>
      <p:ext uri="{BB962C8B-B14F-4D97-AF65-F5344CB8AC3E}">
        <p14:creationId xmlns:p14="http://schemas.microsoft.com/office/powerpoint/2010/main" val="12761148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2307DC9-F5E4-4520-9340-223D5A3B22D5}"/>
              </a:ext>
            </a:extLst>
          </p:cNvPr>
          <p:cNvSpPr>
            <a:spLocks noGrp="1"/>
          </p:cNvSpPr>
          <p:nvPr>
            <p:ph type="title"/>
          </p:nvPr>
        </p:nvSpPr>
        <p:spPr>
          <a:xfrm>
            <a:off x="2589212" y="276061"/>
            <a:ext cx="8911687" cy="1280890"/>
          </a:xfrm>
        </p:spPr>
        <p:txBody>
          <a:bodyPr/>
          <a:lstStyle/>
          <a:p>
            <a:r>
              <a:rPr lang="en-US" b="1" u="sng" dirty="0"/>
              <a:t>Alberta Surface Rights Board</a:t>
            </a:r>
          </a:p>
        </p:txBody>
      </p:sp>
      <p:sp>
        <p:nvSpPr>
          <p:cNvPr id="3" name="Content Placeholder 2">
            <a:extLst>
              <a:ext uri="{FF2B5EF4-FFF2-40B4-BE49-F238E27FC236}">
                <a16:creationId xmlns:a16="http://schemas.microsoft.com/office/drawing/2014/main" xmlns="" id="{E9C889A3-B4C0-41D6-BB7E-3DA58CCD6FA1}"/>
              </a:ext>
            </a:extLst>
          </p:cNvPr>
          <p:cNvSpPr>
            <a:spLocks noGrp="1"/>
          </p:cNvSpPr>
          <p:nvPr>
            <p:ph idx="1"/>
          </p:nvPr>
        </p:nvSpPr>
        <p:spPr>
          <a:xfrm>
            <a:off x="2102352" y="1297460"/>
            <a:ext cx="9885406" cy="5560540"/>
          </a:xfrm>
        </p:spPr>
        <p:txBody>
          <a:bodyPr>
            <a:normAutofit fontScale="77500" lnSpcReduction="20000"/>
          </a:bodyPr>
          <a:lstStyle/>
          <a:p>
            <a:r>
              <a:rPr lang="en-US" dirty="0"/>
              <a:t>The </a:t>
            </a:r>
            <a:r>
              <a:rPr lang="en-US" b="1" dirty="0"/>
              <a:t>SRB</a:t>
            </a:r>
            <a:r>
              <a:rPr lang="en-US" dirty="0"/>
              <a:t> is backlogged with Section 36 applications to recover unpaid rentals.  The Board handles over 3500 applications a year and this number is growing, it is also likely that the Board is also only handling about half of the claims that are out there.  The Board has revamped their Section 36 process but they still require annual applications.  We’ve asked that the government set up a system where landowners are paid annually until a Reclamation Certificate is granted.</a:t>
            </a:r>
          </a:p>
          <a:p>
            <a:pPr marL="0" indent="0">
              <a:buNone/>
            </a:pPr>
            <a:r>
              <a:rPr lang="en-US" dirty="0"/>
              <a:t> </a:t>
            </a:r>
          </a:p>
          <a:p>
            <a:r>
              <a:rPr lang="en-US" dirty="0"/>
              <a:t>The Board says that the application process is simple and they are only awarding around $100 in representation costs if the landowner seeks legal help.  Landowners can also face up to a 2 year delay in having the Board handle the initial application.  Costs for recurring applications are not awarded.</a:t>
            </a:r>
          </a:p>
          <a:p>
            <a:pPr marL="0" indent="0">
              <a:buNone/>
            </a:pPr>
            <a:r>
              <a:rPr lang="en-US" dirty="0"/>
              <a:t> </a:t>
            </a:r>
          </a:p>
          <a:p>
            <a:r>
              <a:rPr lang="en-US" dirty="0"/>
              <a:t>The Board has convoluted rules about how Receivership and Bankruptcy affects landowner applications.  They will not hear an application while there is a “stay” in place.  Landowners should apply as soon as possible but may need to wait until the Bankruptcy is complete or the stay is removed.</a:t>
            </a:r>
          </a:p>
          <a:p>
            <a:pPr marL="0" indent="0">
              <a:buNone/>
            </a:pPr>
            <a:r>
              <a:rPr lang="en-US" dirty="0"/>
              <a:t> </a:t>
            </a:r>
          </a:p>
          <a:p>
            <a:r>
              <a:rPr lang="en-US" dirty="0"/>
              <a:t>Some landowners have asked for Section 27 Compensation Reviews on Orphan Wells.  The Board has asked landowners to tell them how much of the surface lease is being farmed and </a:t>
            </a:r>
            <a:r>
              <a:rPr lang="en-US" u="sng" dirty="0"/>
              <a:t>seems to be contemplating using the discredited “Foot Print” argument to limit landowner compensation on Orphan sites</a:t>
            </a:r>
            <a:r>
              <a:rPr lang="en-US" dirty="0"/>
              <a:t>.</a:t>
            </a:r>
          </a:p>
          <a:p>
            <a:pPr marL="0" indent="0">
              <a:buNone/>
            </a:pPr>
            <a:r>
              <a:rPr lang="en-US" dirty="0"/>
              <a:t> </a:t>
            </a:r>
          </a:p>
          <a:p>
            <a:r>
              <a:rPr lang="en-US" dirty="0"/>
              <a:t>The Board has also indicated that if landowners do not participate in the Bankruptcy proceedings and file Statements of Claim in court, that they will not be eligible for the compensation for those years under the Bankruptcy protection.  We believe this violates how the </a:t>
            </a:r>
            <a:r>
              <a:rPr lang="en-US" i="1" dirty="0"/>
              <a:t>Surface Rights Act</a:t>
            </a:r>
            <a:r>
              <a:rPr lang="en-US" dirty="0"/>
              <a:t> is to be interpreted. (</a:t>
            </a:r>
            <a:r>
              <a:rPr lang="en-US" i="1" dirty="0"/>
              <a:t>Sahara vs. Menzies</a:t>
            </a:r>
            <a:r>
              <a:rPr lang="en-US" dirty="0"/>
              <a:t>)</a:t>
            </a:r>
          </a:p>
          <a:p>
            <a:endParaRPr lang="en-US" dirty="0"/>
          </a:p>
        </p:txBody>
      </p:sp>
    </p:spTree>
    <p:extLst>
      <p:ext uri="{BB962C8B-B14F-4D97-AF65-F5344CB8AC3E}">
        <p14:creationId xmlns:p14="http://schemas.microsoft.com/office/powerpoint/2010/main" val="4244009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50A692A-2AD3-4422-BA9D-B901CFF0474A}"/>
              </a:ext>
            </a:extLst>
          </p:cNvPr>
          <p:cNvSpPr>
            <a:spLocks noGrp="1"/>
          </p:cNvSpPr>
          <p:nvPr>
            <p:ph type="title"/>
          </p:nvPr>
        </p:nvSpPr>
        <p:spPr/>
        <p:txBody>
          <a:bodyPr/>
          <a:lstStyle/>
          <a:p>
            <a:r>
              <a:rPr lang="en-US" dirty="0"/>
              <a:t>Department of Environment and Parks</a:t>
            </a:r>
          </a:p>
        </p:txBody>
      </p:sp>
      <p:sp>
        <p:nvSpPr>
          <p:cNvPr id="3" name="Content Placeholder 2">
            <a:extLst>
              <a:ext uri="{FF2B5EF4-FFF2-40B4-BE49-F238E27FC236}">
                <a16:creationId xmlns:a16="http://schemas.microsoft.com/office/drawing/2014/main" xmlns="" id="{F1090C05-5F70-4F99-A8B0-CD1E5FBD3C4D}"/>
              </a:ext>
            </a:extLst>
          </p:cNvPr>
          <p:cNvSpPr>
            <a:spLocks noGrp="1"/>
          </p:cNvSpPr>
          <p:nvPr>
            <p:ph idx="1"/>
          </p:nvPr>
        </p:nvSpPr>
        <p:spPr>
          <a:xfrm>
            <a:off x="2589212" y="1581665"/>
            <a:ext cx="8915400" cy="4868562"/>
          </a:xfrm>
        </p:spPr>
        <p:txBody>
          <a:bodyPr>
            <a:normAutofit lnSpcReduction="10000"/>
          </a:bodyPr>
          <a:lstStyle/>
          <a:p>
            <a:r>
              <a:rPr lang="en-US" dirty="0"/>
              <a:t>Is responsible to pay annual rentals to landowners on Orphan sites.</a:t>
            </a:r>
          </a:p>
          <a:p>
            <a:pPr marL="0" indent="0">
              <a:buNone/>
            </a:pPr>
            <a:r>
              <a:rPr lang="en-US" dirty="0"/>
              <a:t> </a:t>
            </a:r>
          </a:p>
          <a:p>
            <a:r>
              <a:rPr lang="en-US" dirty="0"/>
              <a:t>Moved to a self-inspection Reclamation Certificate process a few years ago.  They also introduced a “Fast-track” application process and approved around 3400 Reclamation Certificates last year.  Ironically, the AER has now revoked a number of those Certificates as the Operators did not restore the lands to Reclamation Certificate Criteria standards.</a:t>
            </a:r>
          </a:p>
          <a:p>
            <a:pPr marL="0" indent="0">
              <a:buNone/>
            </a:pPr>
            <a:r>
              <a:rPr lang="en-US" dirty="0"/>
              <a:t> </a:t>
            </a:r>
          </a:p>
          <a:p>
            <a:r>
              <a:rPr lang="en-US" dirty="0"/>
              <a:t>How do landowners get annual rentals re-instated when Reclamation Certificates are revoked?  Are Environmental Protection Orders used to grant the Operator access without annual compensation?</a:t>
            </a:r>
          </a:p>
          <a:p>
            <a:pPr marL="0" indent="0">
              <a:buNone/>
            </a:pPr>
            <a:r>
              <a:rPr lang="en-US" dirty="0"/>
              <a:t> </a:t>
            </a:r>
          </a:p>
          <a:p>
            <a:pPr marL="0" indent="0">
              <a:buNone/>
            </a:pPr>
            <a:r>
              <a:rPr lang="en-US" dirty="0"/>
              <a:t> We are very concerned that it looks like the AER, OWA, SRB and the Department of Environment are failing in their responsibilities to make the landowner whole and to require Industry to abide by the Social Contract. </a:t>
            </a:r>
          </a:p>
          <a:p>
            <a:endParaRPr lang="en-US" dirty="0"/>
          </a:p>
        </p:txBody>
      </p:sp>
    </p:spTree>
    <p:extLst>
      <p:ext uri="{BB962C8B-B14F-4D97-AF65-F5344CB8AC3E}">
        <p14:creationId xmlns:p14="http://schemas.microsoft.com/office/powerpoint/2010/main" val="4289559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A45B4ABB-6DD9-4796-88B8-B5A19F6A0D36}"/>
              </a:ext>
            </a:extLst>
          </p:cNvPr>
          <p:cNvSpPr>
            <a:spLocks noGrp="1"/>
          </p:cNvSpPr>
          <p:nvPr>
            <p:ph idx="1"/>
          </p:nvPr>
        </p:nvSpPr>
        <p:spPr>
          <a:xfrm>
            <a:off x="2589212" y="345989"/>
            <a:ext cx="9199134" cy="6005384"/>
          </a:xfrm>
        </p:spPr>
        <p:txBody>
          <a:bodyPr>
            <a:normAutofit fontScale="92500" lnSpcReduction="10000"/>
          </a:bodyPr>
          <a:lstStyle/>
          <a:p>
            <a:pPr marL="0" indent="0">
              <a:buNone/>
            </a:pPr>
            <a:r>
              <a:rPr lang="en-US" sz="2400" dirty="0"/>
              <a:t>These inadequacies and slack AER enforcement have allowed Unscrupulous Operators to “game” the system and </a:t>
            </a:r>
            <a:r>
              <a:rPr lang="en-US" sz="2400" u="sng" dirty="0"/>
              <a:t>privatize the profits while socializing the losses</a:t>
            </a:r>
            <a:r>
              <a:rPr lang="en-US" sz="2400" dirty="0"/>
              <a:t>, leaving the OWA to clean up their mess and the government to pay the landowner’s annual compensation.</a:t>
            </a:r>
            <a:endParaRPr lang="en-US" sz="3600" dirty="0"/>
          </a:p>
          <a:p>
            <a:pPr marL="0" indent="0">
              <a:buNone/>
            </a:pPr>
            <a:r>
              <a:rPr lang="en-US" sz="2400" dirty="0"/>
              <a:t> </a:t>
            </a:r>
            <a:endParaRPr lang="en-US" sz="3600" dirty="0"/>
          </a:p>
          <a:p>
            <a:pPr marL="0" indent="0">
              <a:buNone/>
            </a:pPr>
            <a:r>
              <a:rPr lang="en-US" sz="2400" dirty="0"/>
              <a:t>This situation is compounded by the fact that the government doesn’t seem to prosecute these Chronic violators and some of these individuals have moved on to their second and third companies, carrying on this type of unethical behavior simply because the government doesn’t utilize existing regulations to stop it.</a:t>
            </a:r>
          </a:p>
          <a:p>
            <a:pPr marL="0" indent="0">
              <a:buNone/>
            </a:pPr>
            <a:endParaRPr lang="en-US" sz="3600" dirty="0"/>
          </a:p>
          <a:p>
            <a:pPr marL="0" indent="0">
              <a:buNone/>
            </a:pPr>
            <a:r>
              <a:rPr lang="en-US" sz="2400" u="sng" dirty="0"/>
              <a:t>The system isn’t necessarily broken, the government and the AER are simply refusing to enforce the existing legislation and regulations that were put in place to prevent this type of behavior</a:t>
            </a:r>
            <a:r>
              <a:rPr lang="en-US" sz="2400" dirty="0"/>
              <a:t>.</a:t>
            </a:r>
            <a:endParaRPr lang="en-US" sz="3600" dirty="0"/>
          </a:p>
          <a:p>
            <a:pPr marL="0" indent="0">
              <a:buNone/>
            </a:pPr>
            <a:endParaRPr lang="en-US" dirty="0"/>
          </a:p>
        </p:txBody>
      </p:sp>
    </p:spTree>
    <p:extLst>
      <p:ext uri="{BB962C8B-B14F-4D97-AF65-F5344CB8AC3E}">
        <p14:creationId xmlns:p14="http://schemas.microsoft.com/office/powerpoint/2010/main" val="7160335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4F2A746-584C-44D3-A5F9-4921799B6208}"/>
              </a:ext>
            </a:extLst>
          </p:cNvPr>
          <p:cNvSpPr>
            <a:spLocks noGrp="1"/>
          </p:cNvSpPr>
          <p:nvPr>
            <p:ph type="title"/>
          </p:nvPr>
        </p:nvSpPr>
        <p:spPr/>
        <p:txBody>
          <a:bodyPr/>
          <a:lstStyle/>
          <a:p>
            <a:r>
              <a:rPr lang="en-US" dirty="0"/>
              <a:t>Landowners are burdened by:</a:t>
            </a:r>
          </a:p>
        </p:txBody>
      </p:sp>
      <p:sp>
        <p:nvSpPr>
          <p:cNvPr id="3" name="Content Placeholder 2">
            <a:extLst>
              <a:ext uri="{FF2B5EF4-FFF2-40B4-BE49-F238E27FC236}">
                <a16:creationId xmlns:a16="http://schemas.microsoft.com/office/drawing/2014/main" xmlns="" id="{11E037C0-501F-49A9-A152-696CF2A478E2}"/>
              </a:ext>
            </a:extLst>
          </p:cNvPr>
          <p:cNvSpPr>
            <a:spLocks noGrp="1"/>
          </p:cNvSpPr>
          <p:nvPr>
            <p:ph idx="1"/>
          </p:nvPr>
        </p:nvSpPr>
        <p:spPr>
          <a:xfrm>
            <a:off x="2589211" y="1532239"/>
            <a:ext cx="9248561" cy="5041556"/>
          </a:xfrm>
        </p:spPr>
        <p:txBody>
          <a:bodyPr>
            <a:normAutofit/>
          </a:bodyPr>
          <a:lstStyle/>
          <a:p>
            <a:pPr>
              <a:buFont typeface="+mj-lt"/>
              <a:buAutoNum type="arabicPeriod"/>
            </a:pPr>
            <a:r>
              <a:rPr lang="en-US" dirty="0"/>
              <a:t>Annual rentals directed to pay mortgages don’t occur and banks call landowners.</a:t>
            </a:r>
          </a:p>
          <a:p>
            <a:pPr>
              <a:buFont typeface="+mj-lt"/>
              <a:buAutoNum type="arabicPeriod"/>
            </a:pPr>
            <a:endParaRPr lang="en-US" dirty="0"/>
          </a:p>
          <a:p>
            <a:pPr>
              <a:buFont typeface="+mj-lt"/>
              <a:buAutoNum type="arabicPeriod"/>
            </a:pPr>
            <a:r>
              <a:rPr lang="en-US" dirty="0"/>
              <a:t>Possible lending restrictions due to environmental contamination.</a:t>
            </a:r>
          </a:p>
          <a:p>
            <a:pPr>
              <a:buFont typeface="+mj-lt"/>
              <a:buAutoNum type="arabicPeriod"/>
            </a:pPr>
            <a:endParaRPr lang="en-US" dirty="0"/>
          </a:p>
          <a:p>
            <a:pPr>
              <a:buFont typeface="+mj-lt"/>
              <a:buAutoNum type="arabicPeriod"/>
            </a:pPr>
            <a:r>
              <a:rPr lang="en-US" dirty="0"/>
              <a:t>Potential Builder’s Liens placed upon the land due to unpaid Operator debts (utilities, contractors, taxes).</a:t>
            </a:r>
          </a:p>
          <a:p>
            <a:pPr>
              <a:buFont typeface="+mj-lt"/>
              <a:buAutoNum type="arabicPeriod"/>
            </a:pPr>
            <a:endParaRPr lang="en-US" dirty="0"/>
          </a:p>
          <a:p>
            <a:pPr>
              <a:buFont typeface="+mj-lt"/>
              <a:buAutoNum type="arabicPeriod"/>
            </a:pPr>
            <a:r>
              <a:rPr lang="en-US" dirty="0"/>
              <a:t>Lengthy time delays for SRB proceedings.</a:t>
            </a:r>
          </a:p>
          <a:p>
            <a:pPr>
              <a:buFont typeface="+mj-lt"/>
              <a:buAutoNum type="arabicPeriod"/>
            </a:pPr>
            <a:endParaRPr lang="en-US" dirty="0"/>
          </a:p>
          <a:p>
            <a:pPr>
              <a:buFont typeface="+mj-lt"/>
              <a:buAutoNum type="arabicPeriod"/>
            </a:pPr>
            <a:r>
              <a:rPr lang="en-US" dirty="0"/>
              <a:t>Cost haircuts before the regulatory Boards requiring out-of-pocket representation fees.</a:t>
            </a:r>
          </a:p>
          <a:p>
            <a:endParaRPr lang="en-US" dirty="0"/>
          </a:p>
        </p:txBody>
      </p:sp>
    </p:spTree>
    <p:extLst>
      <p:ext uri="{BB962C8B-B14F-4D97-AF65-F5344CB8AC3E}">
        <p14:creationId xmlns:p14="http://schemas.microsoft.com/office/powerpoint/2010/main" val="14676033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C59779C-5187-4B7A-BBD4-A63F6FC9CCE0}"/>
              </a:ext>
            </a:extLst>
          </p:cNvPr>
          <p:cNvSpPr>
            <a:spLocks noGrp="1"/>
          </p:cNvSpPr>
          <p:nvPr>
            <p:ph type="title"/>
          </p:nvPr>
        </p:nvSpPr>
        <p:spPr/>
        <p:txBody>
          <a:bodyPr/>
          <a:lstStyle/>
          <a:p>
            <a:r>
              <a:rPr lang="en-US" dirty="0"/>
              <a:t>Wind and Solar Farm Concerns</a:t>
            </a:r>
          </a:p>
        </p:txBody>
      </p:sp>
      <p:sp>
        <p:nvSpPr>
          <p:cNvPr id="3" name="Content Placeholder 2">
            <a:extLst>
              <a:ext uri="{FF2B5EF4-FFF2-40B4-BE49-F238E27FC236}">
                <a16:creationId xmlns:a16="http://schemas.microsoft.com/office/drawing/2014/main" xmlns="" id="{B3E1E7AB-DBD2-43BB-ADFB-C18B8D1571A4}"/>
              </a:ext>
            </a:extLst>
          </p:cNvPr>
          <p:cNvSpPr>
            <a:spLocks noGrp="1"/>
          </p:cNvSpPr>
          <p:nvPr>
            <p:ph idx="1"/>
          </p:nvPr>
        </p:nvSpPr>
        <p:spPr>
          <a:xfrm>
            <a:off x="2589212" y="1458097"/>
            <a:ext cx="8915400" cy="5016844"/>
          </a:xfrm>
        </p:spPr>
        <p:txBody>
          <a:bodyPr>
            <a:normAutofit fontScale="92500" lnSpcReduction="10000"/>
          </a:bodyPr>
          <a:lstStyle/>
          <a:p>
            <a:pPr>
              <a:buFont typeface="+mj-lt"/>
              <a:buAutoNum type="arabicPeriod"/>
            </a:pPr>
            <a:r>
              <a:rPr lang="en-US" dirty="0"/>
              <a:t>No right of expropriation for solar and wind in Alberta</a:t>
            </a:r>
          </a:p>
          <a:p>
            <a:pPr>
              <a:buFont typeface="+mj-lt"/>
              <a:buAutoNum type="arabicPeriod"/>
            </a:pPr>
            <a:r>
              <a:rPr lang="en-US" dirty="0"/>
              <a:t>There is no Orphan Well Association for Wind or Solar (contract should require a “ring fenced” deposit).</a:t>
            </a:r>
          </a:p>
          <a:p>
            <a:pPr>
              <a:buFont typeface="+mj-lt"/>
              <a:buAutoNum type="arabicPeriod"/>
            </a:pPr>
            <a:r>
              <a:rPr lang="en-US" dirty="0"/>
              <a:t>Reclamation criteria are being developed but could the landowner be liable?</a:t>
            </a:r>
          </a:p>
          <a:p>
            <a:pPr>
              <a:buFont typeface="+mj-lt"/>
              <a:buAutoNum type="arabicPeriod"/>
            </a:pPr>
            <a:r>
              <a:rPr lang="en-US" dirty="0"/>
              <a:t>The Minister of Finance does not pay unpaid annual rentals.</a:t>
            </a:r>
          </a:p>
          <a:p>
            <a:pPr>
              <a:buFont typeface="+mj-lt"/>
              <a:buAutoNum type="arabicPeriod"/>
            </a:pPr>
            <a:r>
              <a:rPr lang="en-US" dirty="0"/>
              <a:t>It is possible that Counties could require landowners to pay unpaid property taxes (linear and locally assessed) unlike oil/gas which is exempted.</a:t>
            </a:r>
          </a:p>
          <a:p>
            <a:pPr>
              <a:buFont typeface="+mj-lt"/>
              <a:buAutoNum type="arabicPeriod"/>
            </a:pPr>
            <a:r>
              <a:rPr lang="en-US" dirty="0"/>
              <a:t>Landowners could possibly be required to pay for Builder’s Liens and Unpaid Utility bills if Operator goes bankrupt.</a:t>
            </a:r>
          </a:p>
          <a:p>
            <a:pPr>
              <a:buFont typeface="+mj-lt"/>
              <a:buAutoNum type="arabicPeriod"/>
            </a:pPr>
            <a:r>
              <a:rPr lang="en-US" dirty="0"/>
              <a:t>Landowner generally waives adverse health and noise impacts</a:t>
            </a:r>
          </a:p>
          <a:p>
            <a:pPr lvl="1"/>
            <a:r>
              <a:rPr lang="en-US" dirty="0"/>
              <a:t>Infrasound, Visual, Shadow flicker, Ice throw, sunlight reflection</a:t>
            </a:r>
          </a:p>
          <a:p>
            <a:pPr>
              <a:buFont typeface="+mj-lt"/>
              <a:buAutoNum type="arabicPeriod"/>
            </a:pPr>
            <a:r>
              <a:rPr lang="en-US" dirty="0"/>
              <a:t>Increased traffic and property devaluation can occur.</a:t>
            </a:r>
          </a:p>
          <a:p>
            <a:pPr>
              <a:buFont typeface="+mj-lt"/>
              <a:buAutoNum type="arabicPeriod"/>
            </a:pPr>
            <a:r>
              <a:rPr lang="en-US" dirty="0"/>
              <a:t>No licensing requirements or Standard of Conduct for land agents (Professional conduct, negotiate in good faith, follow laws)</a:t>
            </a:r>
          </a:p>
          <a:p>
            <a:pPr>
              <a:buFont typeface="+mj-lt"/>
              <a:buAutoNum type="arabicPeriod"/>
            </a:pPr>
            <a:r>
              <a:rPr lang="en-US" dirty="0"/>
              <a:t>Projects subject to AUC approval/hearing process, intervenor costs</a:t>
            </a:r>
          </a:p>
        </p:txBody>
      </p:sp>
    </p:spTree>
    <p:extLst>
      <p:ext uri="{BB962C8B-B14F-4D97-AF65-F5344CB8AC3E}">
        <p14:creationId xmlns:p14="http://schemas.microsoft.com/office/powerpoint/2010/main" val="11905944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4F2A746-584C-44D3-A5F9-4921799B6208}"/>
              </a:ext>
            </a:extLst>
          </p:cNvPr>
          <p:cNvSpPr>
            <a:spLocks noGrp="1"/>
          </p:cNvSpPr>
          <p:nvPr>
            <p:ph type="title"/>
          </p:nvPr>
        </p:nvSpPr>
        <p:spPr/>
        <p:txBody>
          <a:bodyPr/>
          <a:lstStyle/>
          <a:p>
            <a:r>
              <a:rPr lang="en-US" dirty="0"/>
              <a:t>Landowners are burdened by:</a:t>
            </a:r>
          </a:p>
        </p:txBody>
      </p:sp>
      <p:sp>
        <p:nvSpPr>
          <p:cNvPr id="3" name="Content Placeholder 2">
            <a:extLst>
              <a:ext uri="{FF2B5EF4-FFF2-40B4-BE49-F238E27FC236}">
                <a16:creationId xmlns:a16="http://schemas.microsoft.com/office/drawing/2014/main" xmlns="" id="{11E037C0-501F-49A9-A152-696CF2A478E2}"/>
              </a:ext>
            </a:extLst>
          </p:cNvPr>
          <p:cNvSpPr>
            <a:spLocks noGrp="1"/>
          </p:cNvSpPr>
          <p:nvPr>
            <p:ph idx="1"/>
          </p:nvPr>
        </p:nvSpPr>
        <p:spPr>
          <a:xfrm>
            <a:off x="2589211" y="1532239"/>
            <a:ext cx="9248561" cy="5041556"/>
          </a:xfrm>
        </p:spPr>
        <p:txBody>
          <a:bodyPr>
            <a:normAutofit/>
          </a:bodyPr>
          <a:lstStyle/>
          <a:p>
            <a:pPr marL="0" indent="0">
              <a:buNone/>
            </a:pPr>
            <a:r>
              <a:rPr lang="en-US" dirty="0"/>
              <a:t>6.Burdensome regulatory procedures failing to redress landowner concerns, while Industry is afforded quick access to the land.</a:t>
            </a:r>
          </a:p>
          <a:p>
            <a:pPr marL="0" indent="0">
              <a:buNone/>
            </a:pPr>
            <a:endParaRPr lang="en-US" dirty="0"/>
          </a:p>
          <a:p>
            <a:pPr marL="0" indent="0">
              <a:buNone/>
            </a:pPr>
            <a:r>
              <a:rPr lang="en-US" dirty="0"/>
              <a:t>7. Cross-jurisdictional deficiencies wherein regulatory agencies claim that they’re not the agency responsible to rectify the problem.</a:t>
            </a:r>
          </a:p>
          <a:p>
            <a:pPr marL="0" indent="0">
              <a:buNone/>
            </a:pPr>
            <a:endParaRPr lang="en-US" dirty="0"/>
          </a:p>
          <a:p>
            <a:pPr marL="0" indent="0">
              <a:buNone/>
            </a:pPr>
            <a:r>
              <a:rPr lang="en-US" dirty="0"/>
              <a:t>8. Legacy issues due to lack of documentation, or relaxed historical requirements.  Bankruptcy orders allow Receiver to shred lease documentation.</a:t>
            </a:r>
          </a:p>
          <a:p>
            <a:pPr marL="0" indent="0">
              <a:buNone/>
            </a:pPr>
            <a:endParaRPr lang="en-US" dirty="0"/>
          </a:p>
          <a:p>
            <a:pPr marL="0" indent="0">
              <a:buNone/>
            </a:pPr>
            <a:r>
              <a:rPr lang="en-US" dirty="0"/>
              <a:t>9. Inadequate regulations or legislation.</a:t>
            </a:r>
          </a:p>
          <a:p>
            <a:pPr marL="0" indent="0">
              <a:buNone/>
            </a:pPr>
            <a:endParaRPr lang="en-US" dirty="0"/>
          </a:p>
          <a:p>
            <a:pPr marL="0" indent="0">
              <a:buNone/>
            </a:pPr>
            <a:r>
              <a:rPr lang="en-US" dirty="0"/>
              <a:t>10. A court recognized “uneven playing field” which pits the financial resources and experts of Industry against landowners who are unfamiliar with the system and an imposed unwanted relationship.</a:t>
            </a:r>
          </a:p>
          <a:p>
            <a:endParaRPr lang="en-US" dirty="0"/>
          </a:p>
        </p:txBody>
      </p:sp>
    </p:spTree>
    <p:extLst>
      <p:ext uri="{BB962C8B-B14F-4D97-AF65-F5344CB8AC3E}">
        <p14:creationId xmlns:p14="http://schemas.microsoft.com/office/powerpoint/2010/main" val="29670296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C59779C-5187-4B7A-BBD4-A63F6FC9CCE0}"/>
              </a:ext>
            </a:extLst>
          </p:cNvPr>
          <p:cNvSpPr>
            <a:spLocks noGrp="1"/>
          </p:cNvSpPr>
          <p:nvPr>
            <p:ph type="title"/>
          </p:nvPr>
        </p:nvSpPr>
        <p:spPr/>
        <p:txBody>
          <a:bodyPr/>
          <a:lstStyle/>
          <a:p>
            <a:r>
              <a:rPr lang="en-US" dirty="0"/>
              <a:t>Wind and Solar Farm Concerns</a:t>
            </a:r>
          </a:p>
        </p:txBody>
      </p:sp>
      <p:sp>
        <p:nvSpPr>
          <p:cNvPr id="3" name="Content Placeholder 2">
            <a:extLst>
              <a:ext uri="{FF2B5EF4-FFF2-40B4-BE49-F238E27FC236}">
                <a16:creationId xmlns:a16="http://schemas.microsoft.com/office/drawing/2014/main" xmlns="" id="{B3E1E7AB-DBD2-43BB-ADFB-C18B8D1571A4}"/>
              </a:ext>
            </a:extLst>
          </p:cNvPr>
          <p:cNvSpPr>
            <a:spLocks noGrp="1"/>
          </p:cNvSpPr>
          <p:nvPr>
            <p:ph idx="1"/>
          </p:nvPr>
        </p:nvSpPr>
        <p:spPr>
          <a:xfrm>
            <a:off x="2589212" y="1458097"/>
            <a:ext cx="8915400" cy="5016844"/>
          </a:xfrm>
        </p:spPr>
        <p:txBody>
          <a:bodyPr>
            <a:normAutofit fontScale="85000" lnSpcReduction="20000"/>
          </a:bodyPr>
          <a:lstStyle/>
          <a:p>
            <a:pPr marL="0" indent="0">
              <a:buNone/>
            </a:pPr>
            <a:r>
              <a:rPr lang="en-US" dirty="0"/>
              <a:t>11. 	Landowner generally required to support Development application</a:t>
            </a:r>
          </a:p>
          <a:p>
            <a:pPr marL="0" indent="0">
              <a:buNone/>
            </a:pPr>
            <a:r>
              <a:rPr lang="en-US" dirty="0"/>
              <a:t>12.	SRB has no jurisdiction for compensation review or damages</a:t>
            </a:r>
          </a:p>
          <a:p>
            <a:pPr marL="0" indent="0">
              <a:buNone/>
            </a:pPr>
            <a:r>
              <a:rPr lang="en-US" dirty="0"/>
              <a:t>13.   	Contract is designed to reflect Operator’s concerns, not landowner’s</a:t>
            </a:r>
          </a:p>
          <a:p>
            <a:pPr lvl="1">
              <a:buFontTx/>
              <a:buChar char="-"/>
            </a:pPr>
            <a:r>
              <a:rPr lang="en-US" dirty="0"/>
              <a:t>Leases are often 50-70 years with no landowner termination clause (except rent)</a:t>
            </a:r>
          </a:p>
          <a:p>
            <a:pPr lvl="1">
              <a:buFontTx/>
              <a:buChar char="-"/>
            </a:pPr>
            <a:r>
              <a:rPr lang="en-US" dirty="0"/>
              <a:t>Poor default clause</a:t>
            </a:r>
          </a:p>
          <a:p>
            <a:pPr lvl="1">
              <a:buFontTx/>
              <a:buChar char="-"/>
            </a:pPr>
            <a:r>
              <a:rPr lang="en-US" dirty="0"/>
              <a:t>Tenant’s mortgage rights are horrible</a:t>
            </a:r>
          </a:p>
          <a:p>
            <a:pPr marL="0" indent="0">
              <a:buNone/>
            </a:pPr>
            <a:r>
              <a:rPr lang="en-US" dirty="0"/>
              <a:t>14.   	Landowners should ask Developer to cover legal costs of review</a:t>
            </a:r>
          </a:p>
          <a:p>
            <a:pPr marL="0" indent="0">
              <a:buNone/>
            </a:pPr>
            <a:r>
              <a:rPr lang="en-US" dirty="0"/>
              <a:t>15.   	Solar projects generally utilize whole area while wind does not</a:t>
            </a:r>
          </a:p>
          <a:p>
            <a:pPr marL="0" indent="0">
              <a:buNone/>
            </a:pPr>
            <a:r>
              <a:rPr lang="en-US" dirty="0"/>
              <a:t>16.   	Developer generally takes exclusive use of entire area</a:t>
            </a:r>
          </a:p>
          <a:p>
            <a:pPr marL="0" indent="0">
              <a:buNone/>
            </a:pPr>
            <a:r>
              <a:rPr lang="en-US" dirty="0"/>
              <a:t>		- Do not give permission to remove obstructions</a:t>
            </a:r>
          </a:p>
          <a:p>
            <a:pPr marL="0" indent="0">
              <a:buNone/>
            </a:pPr>
            <a:r>
              <a:rPr lang="en-US" dirty="0"/>
              <a:t>		- Do not sign for home quarter</a:t>
            </a:r>
          </a:p>
          <a:p>
            <a:pPr marL="0" indent="0">
              <a:buNone/>
            </a:pPr>
            <a:r>
              <a:rPr lang="en-US" dirty="0"/>
              <a:t>		- Do not sign on irrigation unless you want to move pivots</a:t>
            </a:r>
          </a:p>
          <a:p>
            <a:pPr marL="0" indent="0">
              <a:buNone/>
            </a:pPr>
            <a:r>
              <a:rPr lang="en-US" dirty="0"/>
              <a:t>17. 	Developer generally offers surrounding neighbors compensation to avoid opposition </a:t>
            </a:r>
          </a:p>
          <a:p>
            <a:pPr marL="0" indent="0">
              <a:buNone/>
            </a:pPr>
            <a:r>
              <a:rPr lang="en-US" dirty="0"/>
              <a:t>18. 	Powerlines are required but landowner can require underground lines</a:t>
            </a:r>
          </a:p>
          <a:p>
            <a:pPr marL="0" indent="0">
              <a:buNone/>
            </a:pPr>
            <a:r>
              <a:rPr lang="en-US" dirty="0"/>
              <a:t>19. 	Aerial spraying will be restricted (should put notice clause in).</a:t>
            </a:r>
          </a:p>
          <a:p>
            <a:pPr marL="0" indent="0">
              <a:buNone/>
            </a:pPr>
            <a:r>
              <a:rPr lang="en-US" dirty="0"/>
              <a:t>20. 	Environmental Impact Assessments will be required</a:t>
            </a:r>
          </a:p>
        </p:txBody>
      </p:sp>
    </p:spTree>
    <p:extLst>
      <p:ext uri="{BB962C8B-B14F-4D97-AF65-F5344CB8AC3E}">
        <p14:creationId xmlns:p14="http://schemas.microsoft.com/office/powerpoint/2010/main" val="26019255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C59779C-5187-4B7A-BBD4-A63F6FC9CCE0}"/>
              </a:ext>
            </a:extLst>
          </p:cNvPr>
          <p:cNvSpPr>
            <a:spLocks noGrp="1"/>
          </p:cNvSpPr>
          <p:nvPr>
            <p:ph type="title"/>
          </p:nvPr>
        </p:nvSpPr>
        <p:spPr/>
        <p:txBody>
          <a:bodyPr/>
          <a:lstStyle/>
          <a:p>
            <a:r>
              <a:rPr lang="en-US" dirty="0"/>
              <a:t>Wind and Solar Farm Concerns</a:t>
            </a:r>
          </a:p>
        </p:txBody>
      </p:sp>
      <p:sp>
        <p:nvSpPr>
          <p:cNvPr id="3" name="Content Placeholder 2">
            <a:extLst>
              <a:ext uri="{FF2B5EF4-FFF2-40B4-BE49-F238E27FC236}">
                <a16:creationId xmlns:a16="http://schemas.microsoft.com/office/drawing/2014/main" xmlns="" id="{B3E1E7AB-DBD2-43BB-ADFB-C18B8D1571A4}"/>
              </a:ext>
            </a:extLst>
          </p:cNvPr>
          <p:cNvSpPr>
            <a:spLocks noGrp="1"/>
          </p:cNvSpPr>
          <p:nvPr>
            <p:ph idx="1"/>
          </p:nvPr>
        </p:nvSpPr>
        <p:spPr>
          <a:xfrm>
            <a:off x="2589212" y="1458097"/>
            <a:ext cx="8915400" cy="5016844"/>
          </a:xfrm>
        </p:spPr>
        <p:txBody>
          <a:bodyPr>
            <a:normAutofit lnSpcReduction="10000"/>
          </a:bodyPr>
          <a:lstStyle/>
          <a:p>
            <a:pPr marL="0" indent="0">
              <a:buNone/>
            </a:pPr>
            <a:r>
              <a:rPr lang="en-US" dirty="0"/>
              <a:t>21. Landowner’s need to ensure that contract includes indemnification and insurance requirements</a:t>
            </a:r>
          </a:p>
          <a:p>
            <a:pPr marL="0" indent="0">
              <a:buNone/>
            </a:pPr>
            <a:r>
              <a:rPr lang="en-US" dirty="0"/>
              <a:t>22.  	Field Access points may be restricted in the future</a:t>
            </a:r>
          </a:p>
          <a:p>
            <a:pPr marL="0" indent="0">
              <a:buNone/>
            </a:pPr>
            <a:r>
              <a:rPr lang="en-US" dirty="0"/>
              <a:t>23. 	Landowner should request solar or wind collection data for future use</a:t>
            </a:r>
          </a:p>
          <a:p>
            <a:pPr marL="0" indent="0">
              <a:buNone/>
            </a:pPr>
            <a:r>
              <a:rPr lang="en-US" dirty="0"/>
              <a:t>24. 	Landowner should retain ability to ask AUC to condition license</a:t>
            </a:r>
          </a:p>
          <a:p>
            <a:pPr marL="0" indent="0">
              <a:buNone/>
            </a:pPr>
            <a:r>
              <a:rPr lang="en-US" dirty="0"/>
              <a:t>25. 	Many municipalities send “weed notices” to the landowner, not the Operator</a:t>
            </a:r>
          </a:p>
          <a:p>
            <a:pPr marL="0" indent="0">
              <a:buNone/>
            </a:pPr>
            <a:r>
              <a:rPr lang="en-US" dirty="0"/>
              <a:t>26. 	Landowner should require Operator equipment to be sanitized (weed and crop disease)</a:t>
            </a:r>
          </a:p>
          <a:p>
            <a:pPr marL="0" indent="0">
              <a:buNone/>
            </a:pPr>
            <a:r>
              <a:rPr lang="en-US" dirty="0"/>
              <a:t>27. 	Landowners should insist on final assignment approval (Redwater)</a:t>
            </a:r>
          </a:p>
          <a:p>
            <a:pPr marL="0" indent="0">
              <a:buNone/>
            </a:pPr>
            <a:r>
              <a:rPr lang="en-US" dirty="0"/>
              <a:t>28. 	Compensation should include a “fixed” component plus variable rate and inflation factors</a:t>
            </a:r>
          </a:p>
          <a:p>
            <a:pPr marL="0" indent="0">
              <a:buNone/>
            </a:pPr>
            <a:r>
              <a:rPr lang="en-US" dirty="0"/>
              <a:t>29. 	Compensation should begin when construction starts</a:t>
            </a:r>
          </a:p>
          <a:p>
            <a:pPr marL="0" indent="0">
              <a:buNone/>
            </a:pPr>
            <a:r>
              <a:rPr lang="en-US" dirty="0"/>
              <a:t>30. 	Developer usually insists on confidentiality clause for landowner</a:t>
            </a:r>
            <a:endParaRPr lang="en-US" dirty="0">
              <a:effectLst/>
            </a:endParaRPr>
          </a:p>
        </p:txBody>
      </p:sp>
    </p:spTree>
    <p:extLst>
      <p:ext uri="{BB962C8B-B14F-4D97-AF65-F5344CB8AC3E}">
        <p14:creationId xmlns:p14="http://schemas.microsoft.com/office/powerpoint/2010/main" val="23752988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B749FAB-3597-4905-A0F9-278682BF5407}"/>
              </a:ext>
            </a:extLst>
          </p:cNvPr>
          <p:cNvSpPr>
            <a:spLocks noGrp="1"/>
          </p:cNvSpPr>
          <p:nvPr>
            <p:ph type="title"/>
          </p:nvPr>
        </p:nvSpPr>
        <p:spPr/>
        <p:txBody>
          <a:bodyPr/>
          <a:lstStyle/>
          <a:p>
            <a:r>
              <a:rPr lang="en-US" dirty="0"/>
              <a:t>Role of Government Agencies</a:t>
            </a:r>
          </a:p>
        </p:txBody>
      </p:sp>
      <p:graphicFrame>
        <p:nvGraphicFramePr>
          <p:cNvPr id="4" name="Table 3">
            <a:extLst>
              <a:ext uri="{FF2B5EF4-FFF2-40B4-BE49-F238E27FC236}">
                <a16:creationId xmlns:a16="http://schemas.microsoft.com/office/drawing/2014/main" xmlns="" id="{D7059C22-0CFB-400C-AF04-ABF69EB6ADE6}"/>
              </a:ext>
            </a:extLst>
          </p:cNvPr>
          <p:cNvGraphicFramePr>
            <a:graphicFrameLocks noGrp="1"/>
          </p:cNvGraphicFramePr>
          <p:nvPr>
            <p:extLst>
              <p:ext uri="{D42A27DB-BD31-4B8C-83A1-F6EECF244321}">
                <p14:modId xmlns:p14="http://schemas.microsoft.com/office/powerpoint/2010/main" val="2137948572"/>
              </p:ext>
            </p:extLst>
          </p:nvPr>
        </p:nvGraphicFramePr>
        <p:xfrm>
          <a:off x="2592925" y="1510498"/>
          <a:ext cx="8128000" cy="43942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xmlns="" val="1531888417"/>
                    </a:ext>
                  </a:extLst>
                </a:gridCol>
                <a:gridCol w="4064000">
                  <a:extLst>
                    <a:ext uri="{9D8B030D-6E8A-4147-A177-3AD203B41FA5}">
                      <a16:colId xmlns:a16="http://schemas.microsoft.com/office/drawing/2014/main" xmlns="" val="1115948949"/>
                    </a:ext>
                  </a:extLst>
                </a:gridCol>
              </a:tblGrid>
              <a:tr h="370840">
                <a:tc gridSpan="2">
                  <a:txBody>
                    <a:bodyPr/>
                    <a:lstStyle/>
                    <a:p>
                      <a:r>
                        <a:rPr lang="en-US" dirty="0"/>
                        <a:t>Role of Government Agencies</a:t>
                      </a:r>
                    </a:p>
                  </a:txBody>
                  <a:tcPr/>
                </a:tc>
                <a:tc hMerge="1">
                  <a:txBody>
                    <a:bodyPr/>
                    <a:lstStyle/>
                    <a:p>
                      <a:endParaRPr lang="en-US" dirty="0"/>
                    </a:p>
                  </a:txBody>
                  <a:tcPr/>
                </a:tc>
                <a:extLst>
                  <a:ext uri="{0D108BD9-81ED-4DB2-BD59-A6C34878D82A}">
                    <a16:rowId xmlns:a16="http://schemas.microsoft.com/office/drawing/2014/main" xmlns="" val="3626709647"/>
                  </a:ext>
                </a:extLst>
              </a:tr>
              <a:tr h="370840">
                <a:tc>
                  <a:txBody>
                    <a:bodyPr/>
                    <a:lstStyle/>
                    <a:p>
                      <a:r>
                        <a:rPr lang="en-US" dirty="0"/>
                        <a:t>Department of Energy</a:t>
                      </a:r>
                    </a:p>
                  </a:txBody>
                  <a:tcPr/>
                </a:tc>
                <a:tc>
                  <a:txBody>
                    <a:bodyPr/>
                    <a:lstStyle/>
                    <a:p>
                      <a:r>
                        <a:rPr lang="en-US" dirty="0"/>
                        <a:t>Grants mineral rights to the highest bidder</a:t>
                      </a:r>
                    </a:p>
                  </a:txBody>
                  <a:tcPr/>
                </a:tc>
                <a:extLst>
                  <a:ext uri="{0D108BD9-81ED-4DB2-BD59-A6C34878D82A}">
                    <a16:rowId xmlns:a16="http://schemas.microsoft.com/office/drawing/2014/main" xmlns="" val="2487657540"/>
                  </a:ext>
                </a:extLst>
              </a:tr>
              <a:tr h="370840">
                <a:tc>
                  <a:txBody>
                    <a:bodyPr/>
                    <a:lstStyle/>
                    <a:p>
                      <a:r>
                        <a:rPr lang="en-US" dirty="0"/>
                        <a:t>Alberta Energy Regulator</a:t>
                      </a:r>
                    </a:p>
                  </a:txBody>
                  <a:tcPr/>
                </a:tc>
                <a:tc>
                  <a:txBody>
                    <a:bodyPr/>
                    <a:lstStyle/>
                    <a:p>
                      <a:r>
                        <a:rPr lang="en-US" dirty="0"/>
                        <a:t>Approves license, mandate to develop resource</a:t>
                      </a:r>
                    </a:p>
                  </a:txBody>
                  <a:tcPr/>
                </a:tc>
                <a:extLst>
                  <a:ext uri="{0D108BD9-81ED-4DB2-BD59-A6C34878D82A}">
                    <a16:rowId xmlns:a16="http://schemas.microsoft.com/office/drawing/2014/main" xmlns="" val="537086886"/>
                  </a:ext>
                </a:extLst>
              </a:tr>
              <a:tr h="370840">
                <a:tc>
                  <a:txBody>
                    <a:bodyPr/>
                    <a:lstStyle/>
                    <a:p>
                      <a:r>
                        <a:rPr lang="en-US" dirty="0"/>
                        <a:t>Surface Rights Board</a:t>
                      </a:r>
                    </a:p>
                  </a:txBody>
                  <a:tcPr/>
                </a:tc>
                <a:tc>
                  <a:txBody>
                    <a:bodyPr/>
                    <a:lstStyle/>
                    <a:p>
                      <a:r>
                        <a:rPr lang="en-US" dirty="0"/>
                        <a:t>Grants ROE, determines landowner compensation</a:t>
                      </a:r>
                    </a:p>
                  </a:txBody>
                  <a:tcPr/>
                </a:tc>
                <a:extLst>
                  <a:ext uri="{0D108BD9-81ED-4DB2-BD59-A6C34878D82A}">
                    <a16:rowId xmlns:a16="http://schemas.microsoft.com/office/drawing/2014/main" xmlns="" val="2986844432"/>
                  </a:ext>
                </a:extLst>
              </a:tr>
              <a:tr h="370840">
                <a:tc>
                  <a:txBody>
                    <a:bodyPr/>
                    <a:lstStyle/>
                    <a:p>
                      <a:r>
                        <a:rPr lang="en-US" dirty="0"/>
                        <a:t>Minister of AEP</a:t>
                      </a:r>
                    </a:p>
                  </a:txBody>
                  <a:tcPr/>
                </a:tc>
                <a:tc>
                  <a:txBody>
                    <a:bodyPr/>
                    <a:lstStyle/>
                    <a:p>
                      <a:r>
                        <a:rPr lang="en-US" dirty="0"/>
                        <a:t>Pays annual rentals for Orphan wells</a:t>
                      </a:r>
                    </a:p>
                    <a:p>
                      <a:r>
                        <a:rPr lang="en-US" dirty="0"/>
                        <a:t>- Actually pays on a fraction of existing Orphans</a:t>
                      </a:r>
                    </a:p>
                  </a:txBody>
                  <a:tcPr/>
                </a:tc>
                <a:extLst>
                  <a:ext uri="{0D108BD9-81ED-4DB2-BD59-A6C34878D82A}">
                    <a16:rowId xmlns:a16="http://schemas.microsoft.com/office/drawing/2014/main" xmlns="" val="3143966259"/>
                  </a:ext>
                </a:extLst>
              </a:tr>
              <a:tr h="370840">
                <a:tc>
                  <a:txBody>
                    <a:bodyPr/>
                    <a:lstStyle/>
                    <a:p>
                      <a:r>
                        <a:rPr lang="en-US" dirty="0"/>
                        <a:t>Orphan Well Association</a:t>
                      </a:r>
                    </a:p>
                  </a:txBody>
                  <a:tcPr/>
                </a:tc>
                <a:tc>
                  <a:txBody>
                    <a:bodyPr/>
                    <a:lstStyle/>
                    <a:p>
                      <a:r>
                        <a:rPr lang="en-US" dirty="0"/>
                        <a:t>Reclaims Orphans</a:t>
                      </a:r>
                    </a:p>
                    <a:p>
                      <a:r>
                        <a:rPr lang="en-US" dirty="0"/>
                        <a:t>Funded by the Orphan Levy and LMR deposits</a:t>
                      </a:r>
                    </a:p>
                  </a:txBody>
                  <a:tcPr/>
                </a:tc>
                <a:extLst>
                  <a:ext uri="{0D108BD9-81ED-4DB2-BD59-A6C34878D82A}">
                    <a16:rowId xmlns:a16="http://schemas.microsoft.com/office/drawing/2014/main" xmlns="" val="543026868"/>
                  </a:ext>
                </a:extLst>
              </a:tr>
            </a:tbl>
          </a:graphicData>
        </a:graphic>
      </p:graphicFrame>
    </p:spTree>
    <p:extLst>
      <p:ext uri="{BB962C8B-B14F-4D97-AF65-F5344CB8AC3E}">
        <p14:creationId xmlns:p14="http://schemas.microsoft.com/office/powerpoint/2010/main" val="103944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4E1B574-293D-4788-B437-562B947239C2}"/>
              </a:ext>
            </a:extLst>
          </p:cNvPr>
          <p:cNvSpPr>
            <a:spLocks noGrp="1"/>
          </p:cNvSpPr>
          <p:nvPr>
            <p:ph type="title"/>
          </p:nvPr>
        </p:nvSpPr>
        <p:spPr/>
        <p:txBody>
          <a:bodyPr/>
          <a:lstStyle/>
          <a:p>
            <a:r>
              <a:rPr lang="en-US" dirty="0"/>
              <a:t>Current State of Industry</a:t>
            </a:r>
          </a:p>
        </p:txBody>
      </p:sp>
      <p:sp>
        <p:nvSpPr>
          <p:cNvPr id="4" name="Rectangle 3">
            <a:extLst>
              <a:ext uri="{FF2B5EF4-FFF2-40B4-BE49-F238E27FC236}">
                <a16:creationId xmlns:a16="http://schemas.microsoft.com/office/drawing/2014/main" xmlns="" id="{FA70A3BD-1255-4D3E-8C23-5A29A144F328}"/>
              </a:ext>
            </a:extLst>
          </p:cNvPr>
          <p:cNvSpPr/>
          <p:nvPr/>
        </p:nvSpPr>
        <p:spPr>
          <a:xfrm>
            <a:off x="2592925" y="1359243"/>
            <a:ext cx="8736698" cy="5214551"/>
          </a:xfrm>
          <a:prstGeom prst="rect">
            <a:avLst/>
          </a:prstGeom>
          <a:solidFill>
            <a:srgbClr val="FBE19F"/>
          </a:solidFill>
          <a:ln>
            <a:solidFill>
              <a:srgbClr val="FBE19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a:solidFill>
                  <a:schemeClr val="tx1"/>
                </a:solidFill>
              </a:rPr>
              <a:t>The AER regulates approximately 446 000 wells in Alberta:</a:t>
            </a:r>
          </a:p>
          <a:p>
            <a:endParaRPr lang="en-US" sz="2800" dirty="0">
              <a:solidFill>
                <a:schemeClr val="tx1"/>
              </a:solidFill>
            </a:endParaRPr>
          </a:p>
          <a:p>
            <a:pPr marL="457200" indent="-457200">
              <a:buFont typeface="Arial" panose="020B0604020202020204" pitchFamily="34" charset="0"/>
              <a:buChar char="•"/>
            </a:pPr>
            <a:r>
              <a:rPr lang="en-US" sz="2800" b="1" dirty="0">
                <a:solidFill>
                  <a:schemeClr val="tx1"/>
                </a:solidFill>
              </a:rPr>
              <a:t>186 000 are active</a:t>
            </a:r>
            <a:endParaRPr lang="en-US" sz="2800" dirty="0">
              <a:solidFill>
                <a:schemeClr val="tx1"/>
              </a:solidFill>
            </a:endParaRPr>
          </a:p>
          <a:p>
            <a:pPr marL="457200" indent="-457200">
              <a:buFont typeface="Arial" panose="020B0604020202020204" pitchFamily="34" charset="0"/>
              <a:buChar char="•"/>
            </a:pPr>
            <a:r>
              <a:rPr lang="en-US" sz="2800" b="1" dirty="0">
                <a:solidFill>
                  <a:schemeClr val="tx1"/>
                </a:solidFill>
              </a:rPr>
              <a:t>82 000 are inactive</a:t>
            </a:r>
            <a:endParaRPr lang="en-US" sz="2800" dirty="0">
              <a:solidFill>
                <a:schemeClr val="tx1"/>
              </a:solidFill>
            </a:endParaRPr>
          </a:p>
          <a:p>
            <a:pPr marL="457200" indent="-457200">
              <a:buFont typeface="Arial" panose="020B0604020202020204" pitchFamily="34" charset="0"/>
              <a:buChar char="•"/>
            </a:pPr>
            <a:r>
              <a:rPr lang="en-US" sz="2800" b="1" dirty="0">
                <a:solidFill>
                  <a:schemeClr val="tx1"/>
                </a:solidFill>
              </a:rPr>
              <a:t>66 000 are abandoned</a:t>
            </a:r>
            <a:endParaRPr lang="en-US" sz="2800" dirty="0">
              <a:solidFill>
                <a:schemeClr val="tx1"/>
              </a:solidFill>
            </a:endParaRPr>
          </a:p>
          <a:p>
            <a:pPr marL="457200" indent="-457200">
              <a:buFont typeface="Arial" panose="020B0604020202020204" pitchFamily="34" charset="0"/>
              <a:buChar char="•"/>
            </a:pPr>
            <a:r>
              <a:rPr lang="en-US" sz="2800" b="1" dirty="0">
                <a:solidFill>
                  <a:schemeClr val="tx1"/>
                </a:solidFill>
              </a:rPr>
              <a:t>68 000 are reclamation certified</a:t>
            </a:r>
            <a:endParaRPr lang="en-US" sz="2800" dirty="0">
              <a:solidFill>
                <a:schemeClr val="tx1"/>
              </a:solidFill>
            </a:endParaRPr>
          </a:p>
          <a:p>
            <a:pPr marL="457200" indent="-457200">
              <a:buFont typeface="Arial" panose="020B0604020202020204" pitchFamily="34" charset="0"/>
              <a:buChar char="•"/>
            </a:pPr>
            <a:r>
              <a:rPr lang="en-US" sz="2800" b="1" dirty="0">
                <a:solidFill>
                  <a:schemeClr val="tx1"/>
                </a:solidFill>
              </a:rPr>
              <a:t>37 000 are reclamation certificate exempt as they were abandoned prior to the legislative requirement to obtain a reclamation certificate. </a:t>
            </a:r>
            <a:endParaRPr lang="en-US" sz="2800" dirty="0">
              <a:solidFill>
                <a:schemeClr val="tx1"/>
              </a:solidFill>
            </a:endParaRPr>
          </a:p>
          <a:p>
            <a:pPr algn="ctr"/>
            <a:endParaRPr lang="en-US" dirty="0"/>
          </a:p>
        </p:txBody>
      </p:sp>
    </p:spTree>
    <p:extLst>
      <p:ext uri="{BB962C8B-B14F-4D97-AF65-F5344CB8AC3E}">
        <p14:creationId xmlns:p14="http://schemas.microsoft.com/office/powerpoint/2010/main" val="15167680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5D03334-F063-4BC0-845A-89FD7615C344}"/>
              </a:ext>
            </a:extLst>
          </p:cNvPr>
          <p:cNvSpPr>
            <a:spLocks noGrp="1"/>
          </p:cNvSpPr>
          <p:nvPr>
            <p:ph type="title"/>
          </p:nvPr>
        </p:nvSpPr>
        <p:spPr/>
        <p:txBody>
          <a:bodyPr/>
          <a:lstStyle/>
          <a:p>
            <a:r>
              <a:rPr lang="en-US" dirty="0"/>
              <a:t>Current State of Industry</a:t>
            </a:r>
          </a:p>
        </p:txBody>
      </p:sp>
      <p:graphicFrame>
        <p:nvGraphicFramePr>
          <p:cNvPr id="4" name="Table 3">
            <a:extLst>
              <a:ext uri="{FF2B5EF4-FFF2-40B4-BE49-F238E27FC236}">
                <a16:creationId xmlns:a16="http://schemas.microsoft.com/office/drawing/2014/main" xmlns="" id="{ABCCAC0B-4978-47DA-8565-58F606832A3D}"/>
              </a:ext>
            </a:extLst>
          </p:cNvPr>
          <p:cNvGraphicFramePr>
            <a:graphicFrameLocks noGrp="1"/>
          </p:cNvGraphicFramePr>
          <p:nvPr>
            <p:extLst>
              <p:ext uri="{D42A27DB-BD31-4B8C-83A1-F6EECF244321}">
                <p14:modId xmlns:p14="http://schemas.microsoft.com/office/powerpoint/2010/main" val="3410955875"/>
              </p:ext>
            </p:extLst>
          </p:nvPr>
        </p:nvGraphicFramePr>
        <p:xfrm>
          <a:off x="2592925" y="1534160"/>
          <a:ext cx="8127999" cy="2804160"/>
        </p:xfrm>
        <a:graphic>
          <a:graphicData uri="http://schemas.openxmlformats.org/drawingml/2006/table">
            <a:tbl>
              <a:tblPr firstRow="1" bandRow="1">
                <a:tableStyleId>{5C22544A-7EE6-4342-B048-85BDC9FD1C3A}</a:tableStyleId>
              </a:tblPr>
              <a:tblGrid>
                <a:gridCol w="2709333">
                  <a:extLst>
                    <a:ext uri="{9D8B030D-6E8A-4147-A177-3AD203B41FA5}">
                      <a16:colId xmlns:a16="http://schemas.microsoft.com/office/drawing/2014/main" xmlns="" val="967014840"/>
                    </a:ext>
                  </a:extLst>
                </a:gridCol>
                <a:gridCol w="2709333">
                  <a:extLst>
                    <a:ext uri="{9D8B030D-6E8A-4147-A177-3AD203B41FA5}">
                      <a16:colId xmlns:a16="http://schemas.microsoft.com/office/drawing/2014/main" xmlns="" val="3264899457"/>
                    </a:ext>
                  </a:extLst>
                </a:gridCol>
                <a:gridCol w="2709333">
                  <a:extLst>
                    <a:ext uri="{9D8B030D-6E8A-4147-A177-3AD203B41FA5}">
                      <a16:colId xmlns:a16="http://schemas.microsoft.com/office/drawing/2014/main" xmlns="" val="1444254292"/>
                    </a:ext>
                  </a:extLst>
                </a:gridCol>
              </a:tblGrid>
              <a:tr h="370840">
                <a:tc>
                  <a:txBody>
                    <a:bodyPr/>
                    <a:lstStyle/>
                    <a:p>
                      <a:endParaRPr lang="en-US" sz="2000" dirty="0"/>
                    </a:p>
                  </a:txBody>
                  <a:tcPr/>
                </a:tc>
                <a:tc>
                  <a:txBody>
                    <a:bodyPr/>
                    <a:lstStyle/>
                    <a:p>
                      <a:r>
                        <a:rPr lang="en-US" sz="2000" dirty="0"/>
                        <a:t>2016</a:t>
                      </a:r>
                    </a:p>
                  </a:txBody>
                  <a:tcPr/>
                </a:tc>
                <a:tc>
                  <a:txBody>
                    <a:bodyPr/>
                    <a:lstStyle/>
                    <a:p>
                      <a:r>
                        <a:rPr lang="en-US" sz="2000" dirty="0"/>
                        <a:t>2017</a:t>
                      </a:r>
                    </a:p>
                  </a:txBody>
                  <a:tcPr/>
                </a:tc>
                <a:extLst>
                  <a:ext uri="{0D108BD9-81ED-4DB2-BD59-A6C34878D82A}">
                    <a16:rowId xmlns:a16="http://schemas.microsoft.com/office/drawing/2014/main" xmlns="" val="768088952"/>
                  </a:ext>
                </a:extLst>
              </a:tr>
              <a:tr h="370840">
                <a:tc>
                  <a:txBody>
                    <a:bodyPr/>
                    <a:lstStyle/>
                    <a:p>
                      <a:r>
                        <a:rPr lang="en-US" sz="2000" dirty="0"/>
                        <a:t>Orphan Wells to be Abandoned</a:t>
                      </a:r>
                    </a:p>
                  </a:txBody>
                  <a:tcPr/>
                </a:tc>
                <a:tc>
                  <a:txBody>
                    <a:bodyPr/>
                    <a:lstStyle/>
                    <a:p>
                      <a:r>
                        <a:rPr lang="en-US" sz="2000" dirty="0"/>
                        <a:t>695</a:t>
                      </a:r>
                    </a:p>
                  </a:txBody>
                  <a:tcPr/>
                </a:tc>
                <a:tc>
                  <a:txBody>
                    <a:bodyPr/>
                    <a:lstStyle/>
                    <a:p>
                      <a:r>
                        <a:rPr lang="en-US" sz="2000" dirty="0"/>
                        <a:t>1529</a:t>
                      </a:r>
                    </a:p>
                  </a:txBody>
                  <a:tcPr/>
                </a:tc>
                <a:extLst>
                  <a:ext uri="{0D108BD9-81ED-4DB2-BD59-A6C34878D82A}">
                    <a16:rowId xmlns:a16="http://schemas.microsoft.com/office/drawing/2014/main" xmlns="" val="2440465677"/>
                  </a:ext>
                </a:extLst>
              </a:tr>
              <a:tr h="370840">
                <a:tc>
                  <a:txBody>
                    <a:bodyPr/>
                    <a:lstStyle/>
                    <a:p>
                      <a:r>
                        <a:rPr lang="en-US" sz="2000" dirty="0"/>
                        <a:t>Orphan Well Reclamation Sites </a:t>
                      </a:r>
                    </a:p>
                  </a:txBody>
                  <a:tcPr/>
                </a:tc>
                <a:tc>
                  <a:txBody>
                    <a:bodyPr/>
                    <a:lstStyle/>
                    <a:p>
                      <a:r>
                        <a:rPr lang="en-US" sz="2000" dirty="0"/>
                        <a:t>503</a:t>
                      </a:r>
                    </a:p>
                  </a:txBody>
                  <a:tcPr/>
                </a:tc>
                <a:tc>
                  <a:txBody>
                    <a:bodyPr/>
                    <a:lstStyle/>
                    <a:p>
                      <a:r>
                        <a:rPr lang="en-US" sz="2000" dirty="0"/>
                        <a:t>697</a:t>
                      </a:r>
                    </a:p>
                  </a:txBody>
                  <a:tcPr/>
                </a:tc>
                <a:extLst>
                  <a:ext uri="{0D108BD9-81ED-4DB2-BD59-A6C34878D82A}">
                    <a16:rowId xmlns:a16="http://schemas.microsoft.com/office/drawing/2014/main" xmlns="" val="955635585"/>
                  </a:ext>
                </a:extLst>
              </a:tr>
              <a:tr h="370840">
                <a:tc>
                  <a:txBody>
                    <a:bodyPr/>
                    <a:lstStyle/>
                    <a:p>
                      <a:r>
                        <a:rPr lang="en-US" sz="2000" dirty="0"/>
                        <a:t>Orphan Well sites to be Suspended (</a:t>
                      </a:r>
                      <a:r>
                        <a:rPr lang="en-US" sz="2000" dirty="0" err="1"/>
                        <a:t>Lexin</a:t>
                      </a:r>
                      <a:r>
                        <a:rPr lang="en-US" sz="2000" dirty="0"/>
                        <a:t>)</a:t>
                      </a:r>
                    </a:p>
                  </a:txBody>
                  <a:tcPr/>
                </a:tc>
                <a:tc>
                  <a:txBody>
                    <a:bodyPr/>
                    <a:lstStyle/>
                    <a:p>
                      <a:endParaRPr lang="en-US" sz="2000" dirty="0"/>
                    </a:p>
                  </a:txBody>
                  <a:tcPr/>
                </a:tc>
                <a:tc>
                  <a:txBody>
                    <a:bodyPr/>
                    <a:lstStyle/>
                    <a:p>
                      <a:r>
                        <a:rPr lang="en-US" sz="2000" dirty="0"/>
                        <a:t>1087</a:t>
                      </a:r>
                    </a:p>
                  </a:txBody>
                  <a:tcPr/>
                </a:tc>
                <a:extLst>
                  <a:ext uri="{0D108BD9-81ED-4DB2-BD59-A6C34878D82A}">
                    <a16:rowId xmlns:a16="http://schemas.microsoft.com/office/drawing/2014/main" xmlns="" val="542998531"/>
                  </a:ext>
                </a:extLst>
              </a:tr>
            </a:tbl>
          </a:graphicData>
        </a:graphic>
      </p:graphicFrame>
      <p:sp>
        <p:nvSpPr>
          <p:cNvPr id="5" name="Content Placeholder 2">
            <a:extLst>
              <a:ext uri="{FF2B5EF4-FFF2-40B4-BE49-F238E27FC236}">
                <a16:creationId xmlns:a16="http://schemas.microsoft.com/office/drawing/2014/main" xmlns="" id="{E18C2659-DE5B-40EF-AA3D-4A9084AE7D69}"/>
              </a:ext>
            </a:extLst>
          </p:cNvPr>
          <p:cNvSpPr>
            <a:spLocks noGrp="1"/>
          </p:cNvSpPr>
          <p:nvPr>
            <p:ph idx="1"/>
          </p:nvPr>
        </p:nvSpPr>
        <p:spPr>
          <a:xfrm>
            <a:off x="2589212" y="4721379"/>
            <a:ext cx="8915400" cy="1704135"/>
          </a:xfrm>
        </p:spPr>
        <p:txBody>
          <a:bodyPr>
            <a:normAutofit/>
          </a:bodyPr>
          <a:lstStyle/>
          <a:p>
            <a:r>
              <a:rPr lang="en-US" sz="2400" dirty="0"/>
              <a:t>The Oil/gas Industry has estimated that it will cost between </a:t>
            </a:r>
            <a:r>
              <a:rPr lang="en-US" sz="2400" b="1" dirty="0"/>
              <a:t>$80 and 300 Billion to reclaim all these wells</a:t>
            </a:r>
            <a:r>
              <a:rPr lang="en-US" sz="2400" dirty="0"/>
              <a:t> (with the possible exception of the reclamation exempt wells).</a:t>
            </a:r>
            <a:endParaRPr lang="en-US" sz="2400" dirty="0">
              <a:effectLst/>
            </a:endParaRPr>
          </a:p>
        </p:txBody>
      </p:sp>
    </p:spTree>
    <p:extLst>
      <p:ext uri="{BB962C8B-B14F-4D97-AF65-F5344CB8AC3E}">
        <p14:creationId xmlns:p14="http://schemas.microsoft.com/office/powerpoint/2010/main" val="35589042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A5908B1-817C-4798-A766-E20E39C5EDEA}"/>
              </a:ext>
            </a:extLst>
          </p:cNvPr>
          <p:cNvSpPr>
            <a:spLocks noGrp="1"/>
          </p:cNvSpPr>
          <p:nvPr>
            <p:ph type="title"/>
          </p:nvPr>
        </p:nvSpPr>
        <p:spPr/>
        <p:txBody>
          <a:bodyPr/>
          <a:lstStyle/>
          <a:p>
            <a:r>
              <a:rPr lang="en-US" dirty="0"/>
              <a:t>Background and history</a:t>
            </a:r>
          </a:p>
        </p:txBody>
      </p:sp>
      <p:sp>
        <p:nvSpPr>
          <p:cNvPr id="3" name="Content Placeholder 2">
            <a:extLst>
              <a:ext uri="{FF2B5EF4-FFF2-40B4-BE49-F238E27FC236}">
                <a16:creationId xmlns:a16="http://schemas.microsoft.com/office/drawing/2014/main" xmlns="" id="{9C8783D6-A68B-42BC-9D65-1AAC41B163DE}"/>
              </a:ext>
            </a:extLst>
          </p:cNvPr>
          <p:cNvSpPr>
            <a:spLocks noGrp="1"/>
          </p:cNvSpPr>
          <p:nvPr>
            <p:ph idx="1"/>
          </p:nvPr>
        </p:nvSpPr>
        <p:spPr>
          <a:xfrm>
            <a:off x="2589212" y="1482811"/>
            <a:ext cx="8915400" cy="5090984"/>
          </a:xfrm>
        </p:spPr>
        <p:txBody>
          <a:bodyPr>
            <a:normAutofit/>
          </a:bodyPr>
          <a:lstStyle/>
          <a:p>
            <a:r>
              <a:rPr lang="en-US" dirty="0"/>
              <a:t>The current energy development system in Alberta utilizes the </a:t>
            </a:r>
            <a:r>
              <a:rPr lang="en-US" i="1" dirty="0"/>
              <a:t>Surface Rights Act</a:t>
            </a:r>
            <a:r>
              <a:rPr lang="en-US" dirty="0"/>
              <a:t> (“</a:t>
            </a:r>
            <a:r>
              <a:rPr lang="en-US" i="1" dirty="0"/>
              <a:t>SRA</a:t>
            </a:r>
            <a:r>
              <a:rPr lang="en-US" dirty="0"/>
              <a:t>”) to give Industry Operators the “dominant and exclusive” rights to the surface of private lands to develop the underlying energy resource on behalf of all Albertans.  Although most oil/gas surface leases and pipeline </a:t>
            </a:r>
            <a:r>
              <a:rPr lang="en-US" dirty="0" err="1"/>
              <a:t>right-of-ways</a:t>
            </a:r>
            <a:r>
              <a:rPr lang="en-US" dirty="0"/>
              <a:t> are acquired through private negotiations, the Operator always has the ability to acquire access to the surface of the land through a “forced taking” process by applying for a Right of Entry Order from the </a:t>
            </a:r>
            <a:r>
              <a:rPr lang="en-US" i="1" dirty="0"/>
              <a:t>Surface Rights Board</a:t>
            </a:r>
            <a:r>
              <a:rPr lang="en-US" dirty="0"/>
              <a:t>.  The landowner does not have any say in which Oil/gas Company is granted these rights and cannot refuse “bad Operators” access to their lands.</a:t>
            </a:r>
          </a:p>
          <a:p>
            <a:pPr marL="0" indent="0">
              <a:buNone/>
            </a:pPr>
            <a:endParaRPr lang="en-US" dirty="0"/>
          </a:p>
          <a:p>
            <a:r>
              <a:rPr lang="en-US" dirty="0"/>
              <a:t>The possibility of a “forced taking” is offset by an acknowledged “Social Contract” and accompanying regulations which supposedly ensure that the landowner will not suffer harm due to Society benefitting from Industry access to the lands through cheaper and more efficient development of the underlying resource.  </a:t>
            </a:r>
          </a:p>
          <a:p>
            <a:endParaRPr lang="en-US" dirty="0"/>
          </a:p>
        </p:txBody>
      </p:sp>
    </p:spTree>
    <p:extLst>
      <p:ext uri="{BB962C8B-B14F-4D97-AF65-F5344CB8AC3E}">
        <p14:creationId xmlns:p14="http://schemas.microsoft.com/office/powerpoint/2010/main" val="32755503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4DAE0B-C30D-4CD5-B294-B2FEE76C943B}"/>
              </a:ext>
            </a:extLst>
          </p:cNvPr>
          <p:cNvSpPr>
            <a:spLocks noGrp="1"/>
          </p:cNvSpPr>
          <p:nvPr>
            <p:ph type="title"/>
          </p:nvPr>
        </p:nvSpPr>
        <p:spPr/>
        <p:txBody>
          <a:bodyPr/>
          <a:lstStyle/>
          <a:p>
            <a:r>
              <a:rPr lang="en-US" dirty="0"/>
              <a:t>This </a:t>
            </a:r>
            <a:r>
              <a:rPr lang="en-US" b="1" dirty="0"/>
              <a:t>Social Contract also ensures/requires that: </a:t>
            </a:r>
          </a:p>
        </p:txBody>
      </p:sp>
      <p:sp>
        <p:nvSpPr>
          <p:cNvPr id="3" name="Content Placeholder 2">
            <a:extLst>
              <a:ext uri="{FF2B5EF4-FFF2-40B4-BE49-F238E27FC236}">
                <a16:creationId xmlns:a16="http://schemas.microsoft.com/office/drawing/2014/main" xmlns="" id="{F0B0D288-4C7C-4D04-8B9E-7A0B96F2A3B4}"/>
              </a:ext>
            </a:extLst>
          </p:cNvPr>
          <p:cNvSpPr>
            <a:spLocks noGrp="1"/>
          </p:cNvSpPr>
          <p:nvPr>
            <p:ph idx="1"/>
          </p:nvPr>
        </p:nvSpPr>
        <p:spPr/>
        <p:txBody>
          <a:bodyPr/>
          <a:lstStyle/>
          <a:p>
            <a:pPr>
              <a:buAutoNum type="alphaLcParenR"/>
            </a:pPr>
            <a:r>
              <a:rPr lang="en-US" sz="2400" dirty="0"/>
              <a:t>The Operator reclaims the lands at the end of production. (Section 144 of </a:t>
            </a:r>
            <a:r>
              <a:rPr lang="en-US" sz="2400" i="1" dirty="0"/>
              <a:t>EPEA</a:t>
            </a:r>
            <a:r>
              <a:rPr lang="en-US" sz="2400" dirty="0"/>
              <a:t>)</a:t>
            </a:r>
          </a:p>
          <a:p>
            <a:pPr>
              <a:buAutoNum type="alphaLcParenR"/>
            </a:pPr>
            <a:r>
              <a:rPr lang="en-US" sz="2400" dirty="0"/>
              <a:t>The land is restored to 60-90% of the original productive capability (dependent upon the date of the surface lease).</a:t>
            </a:r>
          </a:p>
          <a:p>
            <a:pPr>
              <a:buAutoNum type="alphaLcParenR"/>
            </a:pPr>
            <a:r>
              <a:rPr lang="en-US" sz="2400" dirty="0"/>
              <a:t>The Orphan Well Association (“OWA”) reclaims orphan wells.</a:t>
            </a:r>
          </a:p>
          <a:p>
            <a:pPr>
              <a:buAutoNum type="alphaLcParenR"/>
            </a:pPr>
            <a:r>
              <a:rPr lang="en-US" sz="2400" dirty="0"/>
              <a:t>General Tax Revenues pay landowner annual compensation if the Operator is unable to.</a:t>
            </a:r>
          </a:p>
          <a:p>
            <a:pPr marL="0" indent="0">
              <a:buNone/>
            </a:pPr>
            <a:endParaRPr lang="en-US" dirty="0"/>
          </a:p>
        </p:txBody>
      </p:sp>
    </p:spTree>
    <p:extLst>
      <p:ext uri="{BB962C8B-B14F-4D97-AF65-F5344CB8AC3E}">
        <p14:creationId xmlns:p14="http://schemas.microsoft.com/office/powerpoint/2010/main" val="625908578"/>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44</TotalTime>
  <Words>1353</Words>
  <Application>Microsoft Office PowerPoint</Application>
  <PresentationFormat>Custom</PresentationFormat>
  <Paragraphs>184</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Wisp</vt:lpstr>
      <vt:lpstr>2018 ASRA AGM</vt:lpstr>
      <vt:lpstr>Wind and Solar Farm Concerns</vt:lpstr>
      <vt:lpstr>Wind and Solar Farm Concerns</vt:lpstr>
      <vt:lpstr>Wind and Solar Farm Concerns</vt:lpstr>
      <vt:lpstr>Role of Government Agencies</vt:lpstr>
      <vt:lpstr>Current State of Industry</vt:lpstr>
      <vt:lpstr>Current State of Industry</vt:lpstr>
      <vt:lpstr>Background and history</vt:lpstr>
      <vt:lpstr>This Social Contract also ensures/requires that: </vt:lpstr>
      <vt:lpstr>Alberta Energy Regulator</vt:lpstr>
      <vt:lpstr>PowerPoint Presentation</vt:lpstr>
      <vt:lpstr>PowerPoint Presentation</vt:lpstr>
      <vt:lpstr>PowerPoint Presentation</vt:lpstr>
      <vt:lpstr>Orphan Well Association</vt:lpstr>
      <vt:lpstr>PowerPoint Presentation</vt:lpstr>
      <vt:lpstr>Alberta Surface Rights Board</vt:lpstr>
      <vt:lpstr>Department of Environment and Parks</vt:lpstr>
      <vt:lpstr>PowerPoint Presentation</vt:lpstr>
      <vt:lpstr>Landowners are burdened by:</vt:lpstr>
      <vt:lpstr>Landowners are burdened by: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2018 ASRA AGM</dc:title>
  <dc:creator>Tom Doucette</dc:creator>
  <cp:lastModifiedBy>User</cp:lastModifiedBy>
  <cp:revision>5</cp:revision>
  <dcterms:created xsi:type="dcterms:W3CDTF">2018-03-06T05:21:06Z</dcterms:created>
  <dcterms:modified xsi:type="dcterms:W3CDTF">2018-03-06T14:16:59Z</dcterms:modified>
</cp:coreProperties>
</file>